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980728"/>
            <a:ext cx="5616624" cy="3168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157192"/>
            <a:ext cx="3456384" cy="64807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</a:rPr>
              <a:t>3 D  </a:t>
            </a:r>
            <a:r>
              <a:rPr lang="ru-RU" sz="4400" dirty="0" smtClean="0">
                <a:solidFill>
                  <a:schemeClr val="tx2">
                    <a:lumMod val="10000"/>
                  </a:schemeClr>
                </a:solidFill>
              </a:rPr>
              <a:t>РУЧКА</a:t>
            </a:r>
            <a:endParaRPr lang="ru-RU" sz="4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з 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764704"/>
            <a:ext cx="5760640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altLang="ru-RU" sz="5400" dirty="0" smtClean="0"/>
              <a:t>Как работает 3</a:t>
            </a:r>
            <a:r>
              <a:rPr lang="en-US" altLang="ru-RU" sz="5400" dirty="0" smtClean="0"/>
              <a:t>D</a:t>
            </a:r>
            <a:r>
              <a:rPr lang="ru-RU" altLang="ru-RU" sz="5400" dirty="0" smtClean="0"/>
              <a:t> ручка</a:t>
            </a:r>
            <a:endParaRPr lang="ru-RU" dirty="0"/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xmlns="" id="{71196117-C209-47BE-8324-39B85CFE6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1317567" cy="131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>
            <a:extLst>
              <a:ext uri="{FF2B5EF4-FFF2-40B4-BE49-F238E27FC236}">
                <a16:creationId xmlns:a16="http://schemas.microsoft.com/office/drawing/2014/main" xmlns="" id="{B5DC7E0E-75B5-444E-A469-59EF9D57E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050" y="4160838"/>
            <a:ext cx="15494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xmlns="" id="{86FFB75C-0740-4A6E-8331-96833BC04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84784"/>
            <a:ext cx="1978025" cy="168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xmlns="" id="{BBCC34A0-1A4F-4933-93A4-60EEB294D9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560888"/>
            <a:ext cx="1497013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35696" y="1772816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dirty="0" smtClean="0"/>
              <a:t>1 - Подключаем 3D ручку к обычной электрической розетке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ru-RU" altLang="ru-RU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dirty="0" smtClean="0"/>
              <a:t>           2 - Вставляем с торца ручки пластиковую нить нужного цвета.</a:t>
            </a:r>
            <a:endParaRPr lang="ru-RU" alt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306896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 smtClean="0"/>
              <a:t>3 - Устанавливаем  нагревающийся носик ручки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78904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dirty="0" smtClean="0"/>
              <a:t>4 – Выбираем температурный режим, в зависимости от используемого пластика</a:t>
            </a:r>
            <a:endParaRPr lang="ru-RU" alt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4509120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dirty="0" smtClean="0"/>
              <a:t>5 - Включаем кнопку продвижения нити. Совсем немного ждем, пока пластик начнет плавиться, и можно рисовать.</a:t>
            </a:r>
          </a:p>
          <a:p>
            <a:pPr>
              <a:spcBef>
                <a:spcPct val="0"/>
              </a:spcBef>
            </a:pPr>
            <a:endParaRPr lang="ru-RU" altLang="ru-RU" dirty="0" smtClean="0"/>
          </a:p>
          <a:p>
            <a:pPr>
              <a:spcBef>
                <a:spcPct val="0"/>
              </a:spcBef>
            </a:pPr>
            <a:r>
              <a:rPr lang="ru-RU" altLang="ru-RU" dirty="0" smtClean="0"/>
              <a:t>6 – После окончания рисования нажимаем на кнопку изъятия пластика </a:t>
            </a:r>
            <a:endParaRPr lang="ru-RU" alt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3068960"/>
            <a:ext cx="32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75656" y="263691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47664" y="39330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3" y="42210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80312" y="52292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8424" y="4797152"/>
            <a:ext cx="25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altLang="ru-RU" sz="5400" dirty="0" smtClean="0"/>
              <a:t>Устройство 3</a:t>
            </a:r>
            <a:r>
              <a:rPr lang="en-US" altLang="ru-RU" sz="5400" dirty="0" smtClean="0"/>
              <a:t>D</a:t>
            </a:r>
            <a:r>
              <a:rPr lang="ru-RU" altLang="ru-RU" sz="5400" dirty="0" smtClean="0"/>
              <a:t> ручки</a:t>
            </a:r>
            <a:br>
              <a:rPr lang="ru-RU" altLang="ru-RU" sz="5400" dirty="0" smtClean="0"/>
            </a:br>
            <a:endParaRPr lang="ru-RU" dirty="0"/>
          </a:p>
        </p:txBody>
      </p:sp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xmlns="" id="{7D1EC842-8C94-4BAE-884A-B2535E10E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77686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altLang="ru-RU" sz="5400" dirty="0" smtClean="0"/>
              <a:t/>
            </a:r>
            <a:br>
              <a:rPr lang="ru-RU" altLang="ru-RU" sz="5400" dirty="0" smtClean="0"/>
            </a:br>
            <a:r>
              <a:rPr lang="en-US" altLang="ru-RU" sz="5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ABS</a:t>
            </a:r>
            <a:r>
              <a:rPr lang="ru-RU" altLang="ru-RU" sz="5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пластик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844824"/>
            <a:ext cx="576064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altLang="ru-RU" spc="100" dirty="0" err="1" smtClean="0">
                <a:solidFill>
                  <a:srgbClr val="000000"/>
                </a:solidFill>
                <a:latin typeface="Arial" charset="0"/>
                <a:cs typeface="Times New Roman" panose="02020603050405020304" pitchFamily="18" charset="0"/>
              </a:rPr>
              <a:t>Ударопрочный</a:t>
            </a:r>
            <a:r>
              <a:rPr lang="ru-RU" altLang="ru-RU" spc="100" dirty="0" smtClean="0">
                <a:solidFill>
                  <a:srgbClr val="000000"/>
                </a:solidFill>
                <a:latin typeface="Arial" charset="0"/>
                <a:cs typeface="Times New Roman" panose="02020603050405020304" pitchFamily="18" charset="0"/>
              </a:rPr>
              <a:t> термопластик, завоевавший высокую популярность в промышленности и в аддитивном производстве. Широко применяется в автомобильной, медицинской </a:t>
            </a: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5" name="Picture 8" descr="P1580013">
            <a:extLst>
              <a:ext uri="{FF2B5EF4-FFF2-40B4-BE49-F238E27FC236}">
                <a16:creationId xmlns:a16="http://schemas.microsoft.com/office/drawing/2014/main" xmlns="" id="{206DD5D7-9A95-4554-A10E-7B47ED1E3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765175"/>
            <a:ext cx="2493962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Администратор\Desktop\Фото коробки для пластика\Белый фон\P1540978.jpg">
            <a:extLst>
              <a:ext uri="{FF2B5EF4-FFF2-40B4-BE49-F238E27FC236}">
                <a16:creationId xmlns:a16="http://schemas.microsoft.com/office/drawing/2014/main" xmlns="" id="{D9013673-3D4B-423D-B212-8436D6DDF5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4310149"/>
            <a:ext cx="2547851" cy="2547851"/>
          </a:xfrm>
          <a:noFill/>
        </p:spPr>
      </p:pic>
      <p:pic>
        <p:nvPicPr>
          <p:cNvPr id="8" name="Picture 2" descr="C:\Users\Администратор\Desktop\Фото коробки для пластика\Белый фон\P1540978.jpg">
            <a:extLst>
              <a:ext uri="{FF2B5EF4-FFF2-40B4-BE49-F238E27FC236}">
                <a16:creationId xmlns:a16="http://schemas.microsoft.com/office/drawing/2014/main" xmlns="" id="{D9013673-3D4B-423D-B212-8436D6DDF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4437112"/>
            <a:ext cx="2973388" cy="28987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2780928"/>
            <a:ext cx="828092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altLang="ru-RU" spc="100" dirty="0" smtClean="0">
                <a:solidFill>
                  <a:srgbClr val="000000"/>
                </a:solidFill>
                <a:latin typeface="Arial" charset="0"/>
                <a:cs typeface="Times New Roman" panose="02020603050405020304" pitchFamily="18" charset="0"/>
              </a:rPr>
              <a:t>и сувенирной промышленности, в производстве спортивного инвентаря, мебели, игрушек и др.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altLang="ru-RU" spc="100" dirty="0" smtClean="0">
                <a:solidFill>
                  <a:srgbClr val="000000"/>
                </a:solidFill>
                <a:latin typeface="Arial" charset="0"/>
                <a:cs typeface="Times New Roman" panose="02020603050405020304" pitchFamily="18" charset="0"/>
              </a:rPr>
              <a:t>ABS пластик легко поддаётся обработке и применяется для создания самых разных вещей, детали для автомобилей, спортивный инвентарь, сувенирная продукция и т.д. Готовую модель можно легко отшлифовать и покрасить аэрозольной или акриловой краской. Имеет более высокую температуру плавления. Если вам нужна гибкая прочная модель, способная противостоять окружающей среде.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4797152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altLang="ru-RU" spc="100" dirty="0" smtClean="0">
                <a:solidFill>
                  <a:srgbClr val="000000"/>
                </a:solidFill>
                <a:latin typeface="Arial" charset="0"/>
                <a:cs typeface="Times New Roman" panose="02020603050405020304" pitchFamily="18" charset="0"/>
              </a:rPr>
              <a:t>Выбирайте пластик ABS. Отличные механические и физические свойства ABS-пластика обуславливают возможность применения этого материала для создания всевозможных объектов, имеющих практическую ценность. 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alt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SBS</a:t>
            </a:r>
            <a:r>
              <a:rPr lang="ru-RU" alt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пластик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Picture 6" descr="P1580007">
            <a:extLst>
              <a:ext uri="{FF2B5EF4-FFF2-40B4-BE49-F238E27FC236}">
                <a16:creationId xmlns:a16="http://schemas.microsoft.com/office/drawing/2014/main" xmlns="" id="{DF2838F2-9BA6-43DB-988E-116608DD3A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192372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1540982">
            <a:extLst>
              <a:ext uri="{FF2B5EF4-FFF2-40B4-BE49-F238E27FC236}">
                <a16:creationId xmlns:a16="http://schemas.microsoft.com/office/drawing/2014/main" xmlns="" id="{051DD365-E6B7-429C-9322-D4E8309EC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860800"/>
            <a:ext cx="27908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2" y="1628800"/>
            <a:ext cx="6624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Полупрозрачный пластик, не имеет запаха при печати, не впитывает влагу, с минимальной усадкой. SBS пластик идеально подходит для 3D ручек. </a:t>
            </a:r>
            <a:r>
              <a:rPr lang="en-US" altLang="ru-RU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WATSON идеально подходит для создания плафонов светильников, прототипов прозрачной посуды, бутылок и т.д. Рекомендован для изготовления, медицинских изделий и детских игрушек. Материал не имеет неприятного запаха при печати, почти не имеет усадки, не боится открытого воздуха и сквозняков. Хорошо липнет к столу и легко поддается обработке.</a:t>
            </a:r>
            <a:endParaRPr lang="ru-RU" alt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293096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Изделия получаются гибкими и прочными, не боятся воздействия окружающей среды, не впитывают влагу, безопасны для взаимодействия с едой и напитками, и самое главное, они прозрачные.</a:t>
            </a:r>
            <a:endParaRPr lang="ru-RU" alt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altLang="ru-RU" sz="5400" dirty="0" smtClean="0"/>
              <a:t>Меры предосторожности</a:t>
            </a:r>
            <a:endParaRPr lang="ru-RU" dirty="0"/>
          </a:p>
        </p:txBody>
      </p:sp>
      <p:pic>
        <p:nvPicPr>
          <p:cNvPr id="4" name="Picture 2" descr="I:\3D ручка\Картинки\Инструкция (1).jpg">
            <a:extLst>
              <a:ext uri="{FF2B5EF4-FFF2-40B4-BE49-F238E27FC236}">
                <a16:creationId xmlns:a16="http://schemas.microsoft.com/office/drawing/2014/main" xmlns="" id="{B0EBF6BC-625A-4878-B8D6-67712B9D21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1384069" cy="138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3d-ruchka-spider-pen-golubaya-30-metrov-plastika">
            <a:extLst>
              <a:ext uri="{FF2B5EF4-FFF2-40B4-BE49-F238E27FC236}">
                <a16:creationId xmlns:a16="http://schemas.microsoft.com/office/drawing/2014/main" xmlns="" id="{4556230C-7BEA-446B-9D97-9EE044E5F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12775"/>
            <a:ext cx="1908621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I:\3D ручка\Картинки\Инструкция (2).jpg">
            <a:extLst>
              <a:ext uri="{FF2B5EF4-FFF2-40B4-BE49-F238E27FC236}">
                <a16:creationId xmlns:a16="http://schemas.microsoft.com/office/drawing/2014/main" xmlns="" id="{A0B9290D-DFD9-44EE-B3B3-BEE505A4A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29212"/>
            <a:ext cx="17287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1556792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dirty="0" smtClean="0"/>
              <a:t>Как правильно использовать 3</a:t>
            </a:r>
            <a:r>
              <a:rPr lang="en-US" altLang="ru-RU" dirty="0" smtClean="0"/>
              <a:t>D </a:t>
            </a:r>
            <a:r>
              <a:rPr lang="ru-RU" altLang="ru-RU" dirty="0" smtClean="0"/>
              <a:t>ручку: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AutoNum type="arabicPeriod"/>
            </a:pPr>
            <a:r>
              <a:rPr lang="ru-RU" altLang="ru-RU" dirty="0" smtClean="0"/>
              <a:t>Во время рисования следить за тем, чтобы всегда оставался не менее 10 см пластика снаружи ручки.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49289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 smtClean="0"/>
              <a:t>Если весь пластик окажется в ручке, он может застрянет там и изделие придется ремонтировать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3068960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 smtClean="0"/>
              <a:t>2. После рисования нажмите кнопку извлечения пластика и аккуратно, не дёргая извлеките оставшийся пластик из ручки. Если сделать это резко вы можете повредить механизм подачи пластика.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 smtClean="0"/>
              <a:t>3. Не снимать наконечник (сопло) ручки без консультации технического специалиста, это может привести к поломке креплений.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725144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altLang="ru-RU" dirty="0" smtClean="0">
                <a:cs typeface="Arial" charset="0"/>
              </a:rPr>
              <a:t>4. Не разбирайте ручку самостоятельно, если она не работает прежде чем разбирать ее, внимательно ознакомьтесь с инструкцией или обратитесь в службу технической поддержки.</a:t>
            </a:r>
          </a:p>
          <a:p>
            <a:pPr marL="0" lvl="8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>
                <a:cs typeface="Arial" charset="0"/>
              </a:rPr>
              <a:t>5. Работать ручкой нужно осторожно, во время работы стальной наконечник разогревается до температуры 230 С. Маленькие дети должны работать под присмотром родителей, чтобы не получить ожог.</a:t>
            </a:r>
            <a:endParaRPr lang="ru-RU" altLang="ru-RU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5400" dirty="0" smtClean="0">
                <a:cs typeface="Times New Roman" panose="02020603050405020304" pitchFamily="18" charset="0"/>
              </a:rPr>
              <a:t>Набор инструментов для рисования 3</a:t>
            </a:r>
            <a:r>
              <a:rPr lang="en-US" altLang="ru-RU" sz="5400" dirty="0" smtClean="0">
                <a:cs typeface="Times New Roman" panose="02020603050405020304" pitchFamily="18" charset="0"/>
              </a:rPr>
              <a:t>D</a:t>
            </a:r>
            <a:r>
              <a:rPr lang="ru-RU" altLang="ru-RU" sz="5400" dirty="0" smtClean="0">
                <a:cs typeface="Times New Roman" panose="02020603050405020304" pitchFamily="18" charset="0"/>
              </a:rPr>
              <a:t> ручкой</a:t>
            </a:r>
            <a:endParaRPr lang="ru-RU" dirty="0"/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xmlns="" id="{09842395-A945-4B5C-95C8-3D660C4A5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1583575" cy="143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>
            <a:extLst>
              <a:ext uri="{FF2B5EF4-FFF2-40B4-BE49-F238E27FC236}">
                <a16:creationId xmlns:a16="http://schemas.microsoft.com/office/drawing/2014/main" xmlns="" id="{895C2BEC-7783-4012-9AC6-EDDEBEC915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367240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xmlns="" id="{D37FE575-E547-4483-8DA4-DFAFD0D866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643188"/>
            <a:ext cx="158750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>
            <a:extLst>
              <a:ext uri="{FF2B5EF4-FFF2-40B4-BE49-F238E27FC236}">
                <a16:creationId xmlns:a16="http://schemas.microsoft.com/office/drawing/2014/main" xmlns="" id="{4412C1C4-5D20-45C8-B29A-ED350DC993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40312"/>
            <a:ext cx="24241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>
            <a:extLst>
              <a:ext uri="{FF2B5EF4-FFF2-40B4-BE49-F238E27FC236}">
                <a16:creationId xmlns:a16="http://schemas.microsoft.com/office/drawing/2014/main" xmlns="" id="{7E242050-1C8B-45A8-9B62-01B5E3DA77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860925"/>
            <a:ext cx="15779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213285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 smtClean="0"/>
              <a:t>Ножницы для нарезки пластика</a:t>
            </a:r>
            <a:endParaRPr lang="ru-RU" alt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501317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 smtClean="0"/>
              <a:t>Планшеты и трафареты для создания рисунков</a:t>
            </a:r>
            <a:endParaRPr lang="ru-RU" alt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236296" y="494116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 smtClean="0"/>
              <a:t>Шпатель для снятия готового рисунка</a:t>
            </a:r>
            <a:endParaRPr lang="ru-RU" alt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92280" y="22768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 smtClean="0"/>
              <a:t>Отвертка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mtClean="0"/>
              <a:t>                                                                   Сидорова  О.В.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ru-RU" altLang="ru-RU" sz="5400" dirty="0" smtClean="0"/>
              <a:t>Что такое 3</a:t>
            </a:r>
            <a:r>
              <a:rPr lang="en-US" altLang="ru-RU" sz="5400" dirty="0" smtClean="0"/>
              <a:t>D </a:t>
            </a:r>
            <a:r>
              <a:rPr lang="ru-RU" altLang="ru-RU" sz="5400" dirty="0" smtClean="0"/>
              <a:t>ручка</a:t>
            </a:r>
            <a:endParaRPr lang="ru-RU" dirty="0"/>
          </a:p>
        </p:txBody>
      </p:sp>
      <p:pic>
        <p:nvPicPr>
          <p:cNvPr id="4" name="Picture 8" descr="22-22003353-3-150706145025">
            <a:extLst>
              <a:ext uri="{FF2B5EF4-FFF2-40B4-BE49-F238E27FC236}">
                <a16:creationId xmlns:a16="http://schemas.microsoft.com/office/drawing/2014/main" xmlns="" id="{B6419DC3-6745-482E-A3BB-3CB0D129BC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0768"/>
            <a:ext cx="21602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ИНСТРУКЦИЯ">
            <a:extLst>
              <a:ext uri="{FF2B5EF4-FFF2-40B4-BE49-F238E27FC236}">
                <a16:creationId xmlns:a16="http://schemas.microsoft.com/office/drawing/2014/main" xmlns="" id="{1C4AED9F-7F1E-4302-B2E7-82A9ACCE9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2232248" cy="208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1570030">
            <a:extLst>
              <a:ext uri="{FF2B5EF4-FFF2-40B4-BE49-F238E27FC236}">
                <a16:creationId xmlns:a16="http://schemas.microsoft.com/office/drawing/2014/main" xmlns="" id="{2858BD97-8678-477A-A2EC-49A8590E4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09120"/>
            <a:ext cx="216024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1700808"/>
            <a:ext cx="612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altLang="ru-RU" spc="100" dirty="0" smtClean="0">
                <a:latin typeface="Arial" charset="0"/>
                <a:cs typeface="Arial" charset="0"/>
              </a:rPr>
              <a:t>Это необычное, но уже ставшее популярным 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altLang="ru-RU" spc="100" dirty="0" smtClean="0">
                <a:latin typeface="Arial" charset="0"/>
                <a:cs typeface="Arial" charset="0"/>
              </a:rPr>
              <a:t>изобретение, с помощью которого можно создать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altLang="ru-RU" spc="100" dirty="0" smtClean="0">
                <a:latin typeface="Arial" charset="0"/>
                <a:cs typeface="Arial" charset="0"/>
              </a:rPr>
              <a:t>объемные рисунки, картины или произведения,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altLang="ru-RU" spc="100" dirty="0" smtClean="0">
                <a:latin typeface="Arial" charset="0"/>
                <a:cs typeface="Arial" charset="0"/>
              </a:rPr>
              <a:t>буквально рисуя в воздухе. Вместо чернил ручка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altLang="ru-RU" spc="100" dirty="0" smtClean="0">
                <a:latin typeface="Arial" charset="0"/>
                <a:cs typeface="Arial" charset="0"/>
              </a:rPr>
              <a:t>заправляется специальной пластиковой нитью,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altLang="ru-RU" spc="100" dirty="0" smtClean="0">
                <a:latin typeface="Arial" charset="0"/>
                <a:cs typeface="Arial" charset="0"/>
              </a:rPr>
              <a:t>диаметром 1,75мм. Пластик нагревается внутри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altLang="ru-RU" spc="100" dirty="0" smtClean="0">
                <a:latin typeface="Arial" charset="0"/>
                <a:cs typeface="Arial" charset="0"/>
              </a:rPr>
              <a:t>ручки и в жидком виде подается наружу. </a:t>
            </a:r>
            <a:endParaRPr lang="ru-RU" altLang="ru-RU" spc="100" dirty="0"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3789040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altLang="ru-RU" spc="100" dirty="0" smtClean="0">
                <a:latin typeface="Arial" charset="0"/>
                <a:cs typeface="Arial" charset="0"/>
              </a:rPr>
              <a:t>На ручках есть  дисплей, кнопки регулировки скорости, подачи  пластика и температуры плавление. Это позволяет использовать два вида пластика </a:t>
            </a:r>
            <a:r>
              <a:rPr lang="en-US" altLang="ru-RU" spc="100" dirty="0" smtClean="0">
                <a:latin typeface="Arial" charset="0"/>
                <a:cs typeface="Arial" charset="0"/>
              </a:rPr>
              <a:t>ABS </a:t>
            </a:r>
            <a:r>
              <a:rPr lang="ru-RU" altLang="ru-RU" spc="100" dirty="0" smtClean="0">
                <a:latin typeface="Arial" charset="0"/>
                <a:cs typeface="Arial" charset="0"/>
              </a:rPr>
              <a:t>или </a:t>
            </a:r>
            <a:r>
              <a:rPr lang="en-US" altLang="ru-RU" spc="100" dirty="0" smtClean="0">
                <a:latin typeface="Arial" charset="0"/>
                <a:cs typeface="Arial" charset="0"/>
              </a:rPr>
              <a:t>SBS</a:t>
            </a:r>
            <a:r>
              <a:rPr lang="ru-RU" altLang="ru-RU" spc="100" dirty="0" smtClean="0">
                <a:latin typeface="Arial" charset="0"/>
                <a:cs typeface="Arial" charset="0"/>
              </a:rPr>
              <a:t> для работы. . А также, создавать более точные и реалистичные рисунки и 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5301208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pc="100" dirty="0" smtClean="0">
                <a:latin typeface="Arial" charset="0"/>
                <a:cs typeface="Arial" charset="0"/>
              </a:rPr>
              <a:t>модели. Это не только современная игрушка, но и полезный инструмент, который может быть полезным разным людям в любом возрасте.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73416" cy="1296144"/>
          </a:xfrm>
        </p:spPr>
        <p:txBody>
          <a:bodyPr>
            <a:noAutofit/>
          </a:bodyPr>
          <a:lstStyle/>
          <a:p>
            <a:r>
              <a:rPr lang="ru-RU" altLang="ru-RU" sz="4400" dirty="0" smtClean="0"/>
              <a:t>3D ручка станет нужным приобретением и помощником:</a:t>
            </a:r>
            <a:endParaRPr lang="ru-RU" sz="4400" dirty="0"/>
          </a:p>
        </p:txBody>
      </p:sp>
      <p:pic>
        <p:nvPicPr>
          <p:cNvPr id="4" name="Picture 4" descr="7615dbf1eff2206290d372808f83c7e831f24f07-feed">
            <a:extLst>
              <a:ext uri="{FF2B5EF4-FFF2-40B4-BE49-F238E27FC236}">
                <a16:creationId xmlns:a16="http://schemas.microsoft.com/office/drawing/2014/main" xmlns="" id="{DD3C8857-0D47-419A-A0AD-0FCA794396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15638">
            <a:off x="7255691" y="2158310"/>
            <a:ext cx="1442258" cy="76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30831936-7fb4-4650-9f00-7213195c8528">
            <a:extLst>
              <a:ext uri="{FF2B5EF4-FFF2-40B4-BE49-F238E27FC236}">
                <a16:creationId xmlns:a16="http://schemas.microsoft.com/office/drawing/2014/main" xmlns="" id="{8978BFBF-1FEE-45E9-B4E1-485CBA19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01008"/>
            <a:ext cx="194488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">
            <a:extLst>
              <a:ext uri="{FF2B5EF4-FFF2-40B4-BE49-F238E27FC236}">
                <a16:creationId xmlns:a16="http://schemas.microsoft.com/office/drawing/2014/main" xmlns="" id="{6FEE88EF-B81E-4DE9-A304-8CBED7656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05851">
            <a:off x="250322" y="5385097"/>
            <a:ext cx="1513766" cy="118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916833"/>
            <a:ext cx="666023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pc="100" dirty="0" smtClean="0">
                <a:latin typeface="Arial" charset="0"/>
                <a:cs typeface="Arial" charset="0"/>
              </a:rPr>
              <a:t>1. Детям.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pc="100" dirty="0" smtClean="0">
                <a:latin typeface="Arial" charset="0"/>
                <a:cs typeface="Arial" charset="0"/>
              </a:rPr>
              <a:t>        Дети – это самые счастливые пользователи 3Dручки, для них это волшебная палочка, которая позволяет создавать «живые» рисунки. С помощью нее дети развивают не только фантазию и моторику рук,  но также пространственное мышление.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pc="100" dirty="0" smtClean="0">
                <a:latin typeface="Arial" charset="0"/>
                <a:cs typeface="Arial" charset="0"/>
              </a:rPr>
              <a:t>        Рекомендуется использовать 3D ручку детям от 6 лет. До  8 лет ребенку безопаснее рисовать 3D ручкой под присмотром взрослого, т.к. рабочий наконечник ручки нагревается и до него не рекомендуется дотрагиваться.</a:t>
            </a:r>
            <a:endParaRPr lang="ru-RU" altLang="ru-RU" spc="100" dirty="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4869160"/>
            <a:ext cx="626469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algn="just">
              <a:lnSpc>
                <a:spcPct val="80000"/>
              </a:lnSpc>
              <a:defRPr/>
            </a:pPr>
            <a:r>
              <a:rPr lang="ru-RU" altLang="ru-RU" spc="100" dirty="0" smtClean="0">
                <a:latin typeface="Arial" charset="0"/>
                <a:cs typeface="Arial" charset="0"/>
              </a:rPr>
              <a:t> 2. Дизайнерам, художникам и творческим людям.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pc="100" dirty="0" smtClean="0">
                <a:latin typeface="Arial" charset="0"/>
                <a:cs typeface="Arial" charset="0"/>
              </a:rPr>
              <a:t>        С помощью 3</a:t>
            </a:r>
            <a:r>
              <a:rPr lang="en-US" altLang="ru-RU" spc="100" dirty="0" smtClean="0">
                <a:latin typeface="Arial" charset="0"/>
                <a:cs typeface="Arial" charset="0"/>
              </a:rPr>
              <a:t>D </a:t>
            </a:r>
            <a:r>
              <a:rPr lang="ru-RU" altLang="ru-RU" spc="100" dirty="0" smtClean="0">
                <a:latin typeface="Arial" charset="0"/>
                <a:cs typeface="Arial" charset="0"/>
              </a:rPr>
              <a:t>ручки можно создавать картины, </a:t>
            </a:r>
            <a:r>
              <a:rPr lang="ru-RU" altLang="ru-RU" spc="100" dirty="0" err="1" smtClean="0">
                <a:latin typeface="Arial" charset="0"/>
                <a:cs typeface="Arial" charset="0"/>
              </a:rPr>
              <a:t>арт-объекты</a:t>
            </a:r>
            <a:r>
              <a:rPr lang="ru-RU" altLang="ru-RU" spc="100" dirty="0" smtClean="0">
                <a:latin typeface="Arial" charset="0"/>
                <a:cs typeface="Arial" charset="0"/>
              </a:rPr>
              <a:t>, объемные объекты, предметы интерьера, декоративные украшения (в том числе в сочетании с другим</a:t>
            </a:r>
            <a:r>
              <a:rPr lang="ru-RU" altLang="ru-RU" dirty="0" smtClean="0">
                <a:latin typeface="Arial" charset="0"/>
                <a:cs typeface="Arial" charset="0"/>
              </a:rPr>
              <a:t>и материалами), оригинальные подарки, и многое другое.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pc="100" dirty="0" smtClean="0">
                <a:latin typeface="Arial" charset="0"/>
                <a:cs typeface="Arial" charset="0"/>
              </a:rPr>
              <a:t/>
            </a:r>
            <a:br>
              <a:rPr lang="ru-RU" altLang="ru-RU" spc="100" dirty="0" smtClean="0">
                <a:latin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692696"/>
            <a:ext cx="6840760" cy="5631904"/>
          </a:xfrm>
        </p:spPr>
        <p:txBody>
          <a:bodyPr/>
          <a:lstStyle/>
          <a:p>
            <a:r>
              <a:rPr lang="ru-RU" altLang="ru-RU" sz="1800" spc="100" dirty="0" smtClean="0">
                <a:latin typeface="Arial" charset="0"/>
                <a:cs typeface="Arial" charset="0"/>
              </a:rPr>
              <a:t>3. Архитекторам, инженерам и конструкторам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800" spc="100" dirty="0" smtClean="0">
              <a:latin typeface="Arial" charset="0"/>
              <a:cs typeface="Arial" charset="0"/>
            </a:endParaRPr>
          </a:p>
          <a:p>
            <a:pPr marL="285750" indent="-285750"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spc="100" dirty="0" smtClean="0">
                <a:latin typeface="Arial" charset="0"/>
                <a:cs typeface="Arial" charset="0"/>
              </a:rPr>
              <a:t>    3D ручка отличный инструмент для создания макетов, трехмерных моделей и других необходимых изделий. Создать объемный макет или эскиз можно в режиме реального времени, вместе с заказчиком.</a:t>
            </a:r>
            <a:endParaRPr lang="ru-RU" sz="1800" dirty="0" smtClean="0">
              <a:latin typeface="Arial" charset="0"/>
              <a:cs typeface="Arial" charset="0"/>
            </a:endParaRPr>
          </a:p>
          <a:p>
            <a:endParaRPr lang="ru-RU" dirty="0"/>
          </a:p>
        </p:txBody>
      </p:sp>
      <p:pic>
        <p:nvPicPr>
          <p:cNvPr id="4" name="Picture 2" descr="C:\Users\Лена\Desktop\Рисунок1.jpg">
            <a:extLst>
              <a:ext uri="{FF2B5EF4-FFF2-40B4-BE49-F238E27FC236}">
                <a16:creationId xmlns:a16="http://schemas.microsoft.com/office/drawing/2014/main" xmlns="" id="{D5C2C853-A47D-4C70-9939-25FB957FE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7736" y="188640"/>
            <a:ext cx="2376264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2420888"/>
            <a:ext cx="61926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80000"/>
              </a:lnSpc>
              <a:defRPr/>
            </a:pPr>
            <a:r>
              <a:rPr lang="ru-RU" altLang="ru-RU" spc="100" dirty="0" smtClean="0">
                <a:latin typeface="Arial" charset="0"/>
                <a:cs typeface="Arial" charset="0"/>
              </a:rPr>
              <a:t> 4. Педагогам (детские кружки, школы, ВУЗы)</a:t>
            </a:r>
          </a:p>
          <a:p>
            <a:pPr marL="285750" indent="-285750"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pc="100" dirty="0" smtClean="0">
              <a:latin typeface="Arial" charset="0"/>
              <a:cs typeface="Arial" charset="0"/>
            </a:endParaRPr>
          </a:p>
          <a:p>
            <a:pPr marL="285750" indent="-285750"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pc="100" dirty="0" smtClean="0">
                <a:latin typeface="Arial" charset="0"/>
                <a:cs typeface="Arial" charset="0"/>
              </a:rPr>
              <a:t>    Это отличная возможность научить детей создавать трехмерные объекты своими руками. С помощью 3D ручка можно учить создавать объемные фигуры, конструкции, </a:t>
            </a:r>
            <a:endParaRPr lang="ru-RU" dirty="0"/>
          </a:p>
        </p:txBody>
      </p:sp>
      <p:pic>
        <p:nvPicPr>
          <p:cNvPr id="6" name="Picture 5" descr="3doodler-plane-full-flight-kit-3">
            <a:extLst>
              <a:ext uri="{FF2B5EF4-FFF2-40B4-BE49-F238E27FC236}">
                <a16:creationId xmlns:a16="http://schemas.microsoft.com/office/drawing/2014/main" xmlns="" id="{85B2A1CB-9D91-4504-AE68-A03DFFF6A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549525" cy="1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lide4">
            <a:extLst>
              <a:ext uri="{FF2B5EF4-FFF2-40B4-BE49-F238E27FC236}">
                <a16:creationId xmlns:a16="http://schemas.microsoft.com/office/drawing/2014/main" xmlns="" id="{307B4BF7-5016-4648-AE58-63B128E72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157788"/>
            <a:ext cx="198278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3861048"/>
            <a:ext cx="6120680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pc="100" dirty="0" smtClean="0">
                <a:latin typeface="Arial" charset="0"/>
                <a:cs typeface="Arial" charset="0"/>
              </a:rPr>
              <a:t>    картины или модели. Ручка найдет применение во всех областях и будет отличным дополнением к теоретическим знаниям. 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pc="100" dirty="0" smtClean="0">
              <a:latin typeface="Arial" charset="0"/>
              <a:cs typeface="Arial" charset="0"/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pc="100" dirty="0" smtClean="0">
                <a:latin typeface="Arial" charset="0"/>
                <a:cs typeface="Arial" charset="0"/>
              </a:rPr>
              <a:t>    Помимо этого, ручка всегда пригодится в быту. Большая часть пластмассовых изделий дома и игрушек сделаны из ABS пластика, которым рисует 3D ручка. Вы всегда сможет починить и склеить сломанные вещи с помощью 3</a:t>
            </a:r>
            <a:r>
              <a:rPr lang="en-US" altLang="ru-RU" spc="100" dirty="0" smtClean="0">
                <a:latin typeface="Arial" charset="0"/>
                <a:cs typeface="Arial" charset="0"/>
              </a:rPr>
              <a:t>D </a:t>
            </a:r>
            <a:r>
              <a:rPr lang="ru-RU" altLang="ru-RU" spc="100" dirty="0" smtClean="0">
                <a:latin typeface="Arial" charset="0"/>
                <a:cs typeface="Arial" charset="0"/>
              </a:rPr>
              <a:t>ручки и пластика</a:t>
            </a:r>
            <a:endParaRPr 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altLang="ru-RU" sz="5400" dirty="0" smtClean="0">
                <a:cs typeface="Times New Roman" panose="02020603050405020304" pitchFamily="18" charset="0"/>
              </a:rPr>
              <a:t>Примеры работ</a:t>
            </a:r>
            <a:endParaRPr lang="ru-RU" dirty="0"/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xmlns="" id="{8F08FE81-DFE2-41BD-A713-0D84DFABF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132215" cy="142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818A6CBF-EA60-4E6C-B648-AF1736C08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2133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AF0CE38-B860-4CFC-8722-444A676E7E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18256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Wk0DdSWy6_w">
            <a:extLst>
              <a:ext uri="{FF2B5EF4-FFF2-40B4-BE49-F238E27FC236}">
                <a16:creationId xmlns:a16="http://schemas.microsoft.com/office/drawing/2014/main" xmlns="" id="{CEF6A8FA-F238-4181-BC8B-22F5593F7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52736"/>
            <a:ext cx="201612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qlWgSmRAA2Q">
            <a:extLst>
              <a:ext uri="{FF2B5EF4-FFF2-40B4-BE49-F238E27FC236}">
                <a16:creationId xmlns:a16="http://schemas.microsoft.com/office/drawing/2014/main" xmlns="" id="{288A1D72-1424-41B3-BAAB-1DE35FD53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241176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YflkkOLVKM0">
            <a:extLst>
              <a:ext uri="{FF2B5EF4-FFF2-40B4-BE49-F238E27FC236}">
                <a16:creationId xmlns:a16="http://schemas.microsoft.com/office/drawing/2014/main" xmlns="" id="{DC9A656C-C52E-442D-80E1-DADFB9FC9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24225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8">
            <a:extLst>
              <a:ext uri="{FF2B5EF4-FFF2-40B4-BE49-F238E27FC236}">
                <a16:creationId xmlns:a16="http://schemas.microsoft.com/office/drawing/2014/main" xmlns="" id="{AE2962AD-5904-40F1-A0B0-F8C77225C2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29000"/>
            <a:ext cx="1841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3">
            <a:extLst>
              <a:ext uri="{FF2B5EF4-FFF2-40B4-BE49-F238E27FC236}">
                <a16:creationId xmlns:a16="http://schemas.microsoft.com/office/drawing/2014/main" xmlns="" id="{366E5D24-55EA-44AB-8675-CB2CA8FABA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85184"/>
            <a:ext cx="2127944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7">
            <a:extLst>
              <a:ext uri="{FF2B5EF4-FFF2-40B4-BE49-F238E27FC236}">
                <a16:creationId xmlns:a16="http://schemas.microsoft.com/office/drawing/2014/main" xmlns="" id="{80C550B1-FDDD-474B-9627-A8FDB2A17D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69160"/>
            <a:ext cx="2493640" cy="178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>
            <a:extLst>
              <a:ext uri="{FF2B5EF4-FFF2-40B4-BE49-F238E27FC236}">
                <a16:creationId xmlns:a16="http://schemas.microsoft.com/office/drawing/2014/main" xmlns="" id="{FDC81320-45CF-40C2-B6DE-FD59B13FD3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33056"/>
            <a:ext cx="1712020" cy="242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1019_121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926" r="23225"/>
          <a:stretch>
            <a:fillRect/>
          </a:stretch>
        </p:blipFill>
        <p:spPr>
          <a:xfrm>
            <a:off x="323528" y="1052736"/>
            <a:ext cx="8424936" cy="5472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1019_121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63" r="12200"/>
          <a:stretch>
            <a:fillRect/>
          </a:stretch>
        </p:blipFill>
        <p:spPr>
          <a:xfrm>
            <a:off x="467544" y="980728"/>
            <a:ext cx="8280920" cy="5472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04088"/>
            <a:ext cx="3096344" cy="3733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91019_121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250" b="9051"/>
          <a:stretch>
            <a:fillRect/>
          </a:stretch>
        </p:blipFill>
        <p:spPr>
          <a:xfrm>
            <a:off x="827584" y="764704"/>
            <a:ext cx="3456384" cy="5832648"/>
          </a:xfrm>
          <a:prstGeom prst="rect">
            <a:avLst/>
          </a:prstGeom>
        </p:spPr>
      </p:pic>
      <p:pic>
        <p:nvPicPr>
          <p:cNvPr id="5" name="Рисунок 4" descr="20191019_121218.jpg"/>
          <p:cNvPicPr>
            <a:picLocks noChangeAspect="1"/>
          </p:cNvPicPr>
          <p:nvPr/>
        </p:nvPicPr>
        <p:blipFill>
          <a:blip r:embed="rId3" cstate="print"/>
          <a:srcRect l="15120" t="17450" r="7121" b="14301"/>
          <a:stretch>
            <a:fillRect/>
          </a:stretch>
        </p:blipFill>
        <p:spPr>
          <a:xfrm>
            <a:off x="4788024" y="764704"/>
            <a:ext cx="3528392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1019_1211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225" r="2751" b="7601"/>
          <a:stretch>
            <a:fillRect/>
          </a:stretch>
        </p:blipFill>
        <p:spPr>
          <a:xfrm>
            <a:off x="467544" y="980727"/>
            <a:ext cx="8352928" cy="5544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</TotalTime>
  <Words>879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Что такое 3D ручка</vt:lpstr>
      <vt:lpstr>3D ручка станет нужным приобретением и помощником:</vt:lpstr>
      <vt:lpstr> </vt:lpstr>
      <vt:lpstr>Примеры работ</vt:lpstr>
      <vt:lpstr>Слайд 6</vt:lpstr>
      <vt:lpstr>Слайд 7</vt:lpstr>
      <vt:lpstr>Слайд 8</vt:lpstr>
      <vt:lpstr>Слайд 9</vt:lpstr>
      <vt:lpstr>Как работает 3D ручка</vt:lpstr>
      <vt:lpstr>Устройство 3D ручки </vt:lpstr>
      <vt:lpstr>  ABS пластик </vt:lpstr>
      <vt:lpstr>SBS пластик</vt:lpstr>
      <vt:lpstr>Меры предосторожности</vt:lpstr>
      <vt:lpstr>Набор инструментов для рисования 3D ручкой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2019-10-26T05:50:36Z</dcterms:created>
  <dcterms:modified xsi:type="dcterms:W3CDTF">2019-10-26T10:06:20Z</dcterms:modified>
</cp:coreProperties>
</file>