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9" r:id="rId3"/>
    <p:sldId id="280" r:id="rId4"/>
    <p:sldId id="282" r:id="rId5"/>
    <p:sldId id="283" r:id="rId6"/>
    <p:sldId id="284" r:id="rId7"/>
    <p:sldId id="285" r:id="rId8"/>
    <p:sldId id="281" r:id="rId9"/>
    <p:sldId id="286" r:id="rId10"/>
    <p:sldId id="287" r:id="rId11"/>
    <p:sldId id="289" r:id="rId12"/>
    <p:sldId id="288" r:id="rId13"/>
    <p:sldId id="290" r:id="rId14"/>
    <p:sldId id="291" r:id="rId15"/>
    <p:sldId id="292" r:id="rId16"/>
    <p:sldId id="293" r:id="rId17"/>
    <p:sldId id="278" r:id="rId18"/>
    <p:sldId id="297" r:id="rId19"/>
    <p:sldId id="294" r:id="rId20"/>
    <p:sldId id="295" r:id="rId21"/>
    <p:sldId id="296" r:id="rId22"/>
    <p:sldId id="268" r:id="rId23"/>
    <p:sldId id="298" r:id="rId24"/>
    <p:sldId id="270" r:id="rId25"/>
    <p:sldId id="299" r:id="rId26"/>
    <p:sldId id="274" r:id="rId27"/>
    <p:sldId id="300" r:id="rId28"/>
    <p:sldId id="273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5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Распределение пострадавших и погибших детей </a:t>
            </a:r>
            <a:endParaRPr lang="ru-RU" sz="2500" b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defRPr sz="25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25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по </a:t>
            </a:r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возрастным группам</a:t>
            </a:r>
          </a:p>
        </c:rich>
      </c:tx>
      <c:layout>
        <c:manualLayout>
          <c:xMode val="edge"/>
          <c:yMode val="edge"/>
          <c:x val="0.12338480350370248"/>
          <c:y val="2.67120340567917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5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475334565043825"/>
          <c:y val="0.9168908999220331"/>
          <c:w val="0.63834624131341444"/>
          <c:h val="6.99941654030777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6003729120256057E-17"/>
                  <c:y val="-2.2300467880595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9638624566403911E-3"/>
                  <c:y val="-4.21231059966797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ДТП</c:v>
                </c:pt>
                <c:pt idx="1">
                  <c:v>Погибло</c:v>
                </c:pt>
                <c:pt idx="2">
                  <c:v>Ранено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69</c:v>
                </c:pt>
                <c:pt idx="1">
                  <c:v>0</c:v>
                </c:pt>
                <c:pt idx="2">
                  <c:v>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1C3-419B-BDFC-C3ABC1CA254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7617553404688031E-2"/>
                  <c:y val="-5.42473026286652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1C3-419B-BDFC-C3ABC1CA254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343782654127482E-2"/>
                  <c:y val="-6.571011307365158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1C3-419B-BDFC-C3ABC1CA254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3437773703665213E-2"/>
                  <c:y val="-2.2300467880595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1C3-419B-BDFC-C3ABC1CA254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ДТП</c:v>
                </c:pt>
                <c:pt idx="1">
                  <c:v>Погибло</c:v>
                </c:pt>
                <c:pt idx="2">
                  <c:v>Ранено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120</c:v>
                </c:pt>
                <c:pt idx="1">
                  <c:v>10</c:v>
                </c:pt>
                <c:pt idx="2">
                  <c:v>130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1C3-419B-BDFC-C3ABC1CA25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1087720"/>
        <c:axId val="317587672"/>
        <c:axId val="0"/>
      </c:bar3DChart>
      <c:catAx>
        <c:axId val="201087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7587672"/>
        <c:crosses val="autoZero"/>
        <c:auto val="1"/>
        <c:lblAlgn val="ctr"/>
        <c:lblOffset val="100"/>
        <c:noMultiLvlLbl val="0"/>
      </c:catAx>
      <c:valAx>
        <c:axId val="317587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1087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5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Распределение пострадавших и погибших детей </a:t>
            </a:r>
            <a:endParaRPr lang="ru-RU" sz="2500" b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defRPr sz="25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25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по </a:t>
            </a:r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возрастным группам</a:t>
            </a:r>
          </a:p>
        </c:rich>
      </c:tx>
      <c:layout>
        <c:manualLayout>
          <c:xMode val="edge"/>
          <c:yMode val="edge"/>
          <c:x val="0.12338480350370248"/>
          <c:y val="2.67120340567917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5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Распределение пострадавших и погибших детей по возрастным группам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523-4ED1-B53B-C0358D4EDDCD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523-4ED1-B53B-C0358D4EDDCD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523-4ED1-B53B-C0358D4EDDCD}"/>
              </c:ext>
            </c:extLst>
          </c:dPt>
          <c:dLbls>
            <c:dLbl>
              <c:idx val="0"/>
              <c:layout>
                <c:manualLayout>
                  <c:x val="2.71791877718691E-2"/>
                  <c:y val="-7.566716322621834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523-4ED1-B53B-C0358D4EDDC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2751855416870487E-2"/>
                  <c:y val="3.684755621763495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523-4ED1-B53B-C0358D4EDDC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149932410753265E-3"/>
                  <c:y val="-8.888936180274763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523-4ED1-B53B-C0358D4EDDC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0-6 лет</c:v>
                </c:pt>
                <c:pt idx="1">
                  <c:v>7-10 лет</c:v>
                </c:pt>
                <c:pt idx="2">
                  <c:v>11-15 лет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26</c:v>
                </c:pt>
                <c:pt idx="1">
                  <c:v>40</c:v>
                </c:pt>
                <c:pt idx="2">
                  <c:v>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523-4ED1-B53B-C0358D4EDDC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475334565043825"/>
          <c:y val="0.9168908999220331"/>
          <c:w val="0.63834624131341444"/>
          <c:h val="6.99941654030777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500" b="1" i="0" u="none" strike="noStrike" kern="1200" spc="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Распределение пострадавших и погибших детей </a:t>
            </a:r>
            <a:endParaRPr lang="ru-RU" sz="2500" b="1" dirty="0" smtClean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>
              <a:defRPr sz="2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25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по </a:t>
            </a:r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гендерным признакам</a:t>
            </a:r>
          </a:p>
        </c:rich>
      </c:tx>
      <c:layout>
        <c:manualLayout>
          <c:xMode val="edge"/>
          <c:yMode val="edge"/>
          <c:x val="0.18365075102899045"/>
          <c:y val="8.511459641607231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500" b="1" i="0" u="none" strike="noStrike" kern="1200" spc="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Распределение пострадавших и погибших детей по гендерным признакам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4C5-41A0-8015-E5F3E6892194}"/>
              </c:ext>
            </c:extLst>
          </c:dPt>
          <c:dPt>
            <c:idx val="1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4C5-41A0-8015-E5F3E6892194}"/>
              </c:ext>
            </c:extLst>
          </c:dPt>
          <c:dLbls>
            <c:dLbl>
              <c:idx val="0"/>
              <c:layout>
                <c:manualLayout>
                  <c:x val="2.71791877718691E-2"/>
                  <c:y val="-7.566716322621834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4C5-41A0-8015-E5F3E689219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2751855416870487E-2"/>
                  <c:y val="3.684755621763495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4C5-41A0-8015-E5F3E689219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мальчики</c:v>
                </c:pt>
                <c:pt idx="1">
                  <c:v>девочки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59</c:v>
                </c:pt>
                <c:pt idx="1">
                  <c:v>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4C5-41A0-8015-E5F3E689219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772875770163101"/>
          <c:y val="0.83042726187013527"/>
          <c:w val="0.4831993690106432"/>
          <c:h val="0.169572738129864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5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Распределение ДТП по дням недели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5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ДТП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E4ED-43D1-A83F-785D672BA79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понедельник</c:v>
                </c:pt>
                <c:pt idx="1">
                  <c:v>вторник</c:v>
                </c:pt>
                <c:pt idx="2">
                  <c:v>среда</c:v>
                </c:pt>
                <c:pt idx="3">
                  <c:v>четверг</c:v>
                </c:pt>
                <c:pt idx="4">
                  <c:v>пятница</c:v>
                </c:pt>
                <c:pt idx="5">
                  <c:v>суббота</c:v>
                </c:pt>
                <c:pt idx="6">
                  <c:v>воскресенье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12</c:v>
                </c:pt>
                <c:pt idx="1">
                  <c:v>13</c:v>
                </c:pt>
                <c:pt idx="2">
                  <c:v>12</c:v>
                </c:pt>
                <c:pt idx="3">
                  <c:v>9</c:v>
                </c:pt>
                <c:pt idx="4">
                  <c:v>14</c:v>
                </c:pt>
                <c:pt idx="5">
                  <c:v>15</c:v>
                </c:pt>
                <c:pt idx="6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4ED-43D1-A83F-785D672BA79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Ранено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E4ED-43D1-A83F-785D672BA798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E4ED-43D1-A83F-785D672BA79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понедельник</c:v>
                </c:pt>
                <c:pt idx="1">
                  <c:v>вторник</c:v>
                </c:pt>
                <c:pt idx="2">
                  <c:v>среда</c:v>
                </c:pt>
                <c:pt idx="3">
                  <c:v>четверг</c:v>
                </c:pt>
                <c:pt idx="4">
                  <c:v>пятница</c:v>
                </c:pt>
                <c:pt idx="5">
                  <c:v>суббота</c:v>
                </c:pt>
                <c:pt idx="6">
                  <c:v>воскресенье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12</c:v>
                </c:pt>
                <c:pt idx="1">
                  <c:v>14</c:v>
                </c:pt>
                <c:pt idx="2">
                  <c:v>12</c:v>
                </c:pt>
                <c:pt idx="3">
                  <c:v>13</c:v>
                </c:pt>
                <c:pt idx="4">
                  <c:v>18</c:v>
                </c:pt>
                <c:pt idx="5">
                  <c:v>15</c:v>
                </c:pt>
                <c:pt idx="6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4ED-43D1-A83F-785D672BA79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Погибло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понедельник</c:v>
                </c:pt>
                <c:pt idx="1">
                  <c:v>вторник</c:v>
                </c:pt>
                <c:pt idx="2">
                  <c:v>среда</c:v>
                </c:pt>
                <c:pt idx="3">
                  <c:v>четверг</c:v>
                </c:pt>
                <c:pt idx="4">
                  <c:v>пятница</c:v>
                </c:pt>
                <c:pt idx="5">
                  <c:v>суббота</c:v>
                </c:pt>
                <c:pt idx="6">
                  <c:v>воскресенье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4ED-43D1-A83F-785D672BA79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534131200"/>
        <c:axId val="534131592"/>
      </c:barChart>
      <c:catAx>
        <c:axId val="534131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534131592"/>
        <c:crosses val="autoZero"/>
        <c:auto val="1"/>
        <c:lblAlgn val="ctr"/>
        <c:lblOffset val="100"/>
        <c:noMultiLvlLbl val="0"/>
      </c:catAx>
      <c:valAx>
        <c:axId val="534131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34131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5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sz="2500" b="1" dirty="0">
                <a:solidFill>
                  <a:schemeClr val="bg1"/>
                </a:solidFill>
              </a:rPr>
              <a:t>ДТП по категориям участников</a:t>
            </a:r>
          </a:p>
        </c:rich>
      </c:tx>
      <c:layout>
        <c:manualLayout>
          <c:xMode val="edge"/>
          <c:yMode val="edge"/>
          <c:x val="0.33538972816503371"/>
          <c:y val="1.462135448254007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5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ДТП по категориям участников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6.8725151559797124E-2"/>
                  <c:y val="-6.491335782826408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925433660637922"/>
                      <c:h val="0.14255590724141834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6.6801088513900736E-2"/>
                  <c:y val="-5.16149677703689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77603611114914"/>
                      <c:h val="0.12046742092839938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13241725932029588"/>
                  <c:y val="4.23875673258413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617985899219937"/>
                      <c:h val="0.16292844994486508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Пассажиры</c:v>
                </c:pt>
                <c:pt idx="1">
                  <c:v>Пешеходы</c:v>
                </c:pt>
                <c:pt idx="2">
                  <c:v>Велосипедисты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42</c:v>
                </c:pt>
                <c:pt idx="1">
                  <c:v>48</c:v>
                </c:pt>
                <c:pt idx="2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C67C-0CFD-4E56-9B3D-23728E1C1396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C547-9FA6-4667-9075-9F5FB7B8C4A8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03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C67C-0CFD-4E56-9B3D-23728E1C1396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C547-9FA6-4667-9075-9F5FB7B8C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11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C67C-0CFD-4E56-9B3D-23728E1C1396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C547-9FA6-4667-9075-9F5FB7B8C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83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C67C-0CFD-4E56-9B3D-23728E1C1396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C547-9FA6-4667-9075-9F5FB7B8C4A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778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C67C-0CFD-4E56-9B3D-23728E1C1396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C547-9FA6-4667-9075-9F5FB7B8C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08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C67C-0CFD-4E56-9B3D-23728E1C1396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C547-9FA6-4667-9075-9F5FB7B8C4A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774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C67C-0CFD-4E56-9B3D-23728E1C1396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C547-9FA6-4667-9075-9F5FB7B8C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5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C67C-0CFD-4E56-9B3D-23728E1C1396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C547-9FA6-4667-9075-9F5FB7B8C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24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C67C-0CFD-4E56-9B3D-23728E1C1396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C547-9FA6-4667-9075-9F5FB7B8C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0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C67C-0CFD-4E56-9B3D-23728E1C1396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C547-9FA6-4667-9075-9F5FB7B8C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6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C67C-0CFD-4E56-9B3D-23728E1C1396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C547-9FA6-4667-9075-9F5FB7B8C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3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C67C-0CFD-4E56-9B3D-23728E1C1396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C547-9FA6-4667-9075-9F5FB7B8C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69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C67C-0CFD-4E56-9B3D-23728E1C1396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C547-9FA6-4667-9075-9F5FB7B8C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84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C67C-0CFD-4E56-9B3D-23728E1C1396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C547-9FA6-4667-9075-9F5FB7B8C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64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C67C-0CFD-4E56-9B3D-23728E1C1396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C547-9FA6-4667-9075-9F5FB7B8C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99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C67C-0CFD-4E56-9B3D-23728E1C1396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C547-9FA6-4667-9075-9F5FB7B8C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78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AC67C-0CFD-4E56-9B3D-23728E1C1396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C547-9FA6-4667-9075-9F5FB7B8C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02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9AAC67C-0CFD-4E56-9B3D-23728E1C1396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B8BC547-9FA6-4667-9075-9F5FB7B8C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0295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043" y="222581"/>
            <a:ext cx="3078744" cy="25274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32188" y="2817342"/>
            <a:ext cx="81444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 </a:t>
            </a:r>
            <a:r>
              <a:rPr lang="ru-RU" sz="1400" b="1" dirty="0" smtClean="0">
                <a:solidFill>
                  <a:schemeClr val="bg1"/>
                </a:solidFill>
              </a:rPr>
              <a:t>УПРАВЛЕНИЕ ГОСУДАРСТВЕННОЙ ИНСПЕКЦИИ </a:t>
            </a:r>
            <a:r>
              <a:rPr lang="ru-RU" sz="1400" b="1" dirty="0">
                <a:solidFill>
                  <a:schemeClr val="bg1"/>
                </a:solidFill>
              </a:rPr>
              <a:t>БЕЗОПАСНОСТИ ДОРОЖНОГО ДВИЖЕНИЯ</a:t>
            </a:r>
            <a:endParaRPr lang="ru-RU" sz="1400" dirty="0">
              <a:solidFill>
                <a:schemeClr val="bg1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ГУ МВД РОССИИ ПО СВЕРДЛОВСКОЙ ОБЛАСТИ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7042" y="3886200"/>
            <a:ext cx="11189369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Задача общества - безопасность юных участников движения</a:t>
            </a:r>
            <a:endParaRPr lang="ru-RU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121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>
            <p:extLst/>
          </p:nvPr>
        </p:nvGraphicFramePr>
        <p:xfrm>
          <a:off x="2081464" y="372979"/>
          <a:ext cx="9649326" cy="6087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3" y="226013"/>
            <a:ext cx="1724239" cy="141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0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975450" y="2586680"/>
            <a:ext cx="8277508" cy="2907957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3" y="226013"/>
            <a:ext cx="1724239" cy="141547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75450" y="592761"/>
            <a:ext cx="848975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2/3 ДТП с участием несовершеннолетних </a:t>
            </a:r>
            <a:endParaRPr lang="ru-RU" sz="2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произошли 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 период </a:t>
            </a:r>
            <a:endParaRPr lang="ru-RU" sz="2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12 - 21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часов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75450" y="3024995"/>
            <a:ext cx="84897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пик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аварийности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 участием детей приходится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на период </a:t>
            </a:r>
            <a:endParaRPr lang="en-US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 </a:t>
            </a:r>
            <a:r>
              <a:rPr lang="ru-RU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15 до 18 </a:t>
            </a:r>
            <a: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часов</a:t>
            </a:r>
            <a:endParaRPr lang="ru-RU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3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/>
          </p:nvPr>
        </p:nvGraphicFramePr>
        <p:xfrm>
          <a:off x="1383632" y="589547"/>
          <a:ext cx="10383253" cy="6003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04" y="226013"/>
            <a:ext cx="1724239" cy="141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8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6681" y="226013"/>
            <a:ext cx="787537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ДТП в Каменске-Уральском</a:t>
            </a:r>
            <a:endParaRPr lang="ru-RU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2508" y="705761"/>
            <a:ext cx="11582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Женщина, водитель легковушки, во время движения не выдержала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безопасную дистанцию и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допустила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столкновение с попутно движущимся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автомобилем и после удара наехала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на дерево.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результате 2-летний пассажир, находящийся на заднем пассажирском сидении в ДУУ, но не пристегнутый плечевыми лямками пятиточечного ремня безопасности автокресла, вылетел через заднее стекло автомобиля и упал на газон. </a:t>
            </a:r>
            <a:endPara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Ребенок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получил серьезные травмы и спустя 6 часов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скончался в больнице. </a:t>
            </a:r>
          </a:p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Еще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один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годовалый пассажир этого автомобиля, располагался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на заднем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сидении в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детской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автолюльке и был пристегнут ремнями безопасности, он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травм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не получил.</a:t>
            </a:r>
            <a:endParaRPr lang="ru-RU" sz="1200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" b="18073"/>
          <a:stretch/>
        </p:blipFill>
        <p:spPr>
          <a:xfrm>
            <a:off x="7776520" y="1907054"/>
            <a:ext cx="3352342" cy="21520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02" y="1907054"/>
            <a:ext cx="6333638" cy="47502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520" y="4143025"/>
            <a:ext cx="3352342" cy="25142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65" y="5494639"/>
            <a:ext cx="1506572" cy="123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3" y="0"/>
            <a:ext cx="10291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5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086383" y="2288382"/>
            <a:ext cx="8277508" cy="2907957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3" y="226013"/>
            <a:ext cx="1724239" cy="141547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75450" y="592761"/>
            <a:ext cx="848975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Во </a:t>
            </a:r>
            <a:r>
              <a:rPr lang="ru-RU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время перевозки ребенка на руках, взрослый не в состоянии удержать ребенка, так как его вес при резком торможении увеличивается примерно в 30 раз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86383" y="2726697"/>
            <a:ext cx="848975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500" b="1" i="1" dirty="0">
                <a:latin typeface="Arial Narrow" panose="020B0606020202030204" pitchFamily="34" charset="0"/>
              </a:rPr>
              <a:t>У</a:t>
            </a:r>
            <a:r>
              <a:rPr lang="ru-RU" sz="2500" b="1" i="1" dirty="0" smtClean="0">
                <a:latin typeface="Arial Narrow" panose="020B0606020202030204" pitchFamily="34" charset="0"/>
              </a:rPr>
              <a:t>множьте </a:t>
            </a:r>
            <a:r>
              <a:rPr lang="ru-RU" sz="2500" b="1" i="1" dirty="0">
                <a:latin typeface="Arial Narrow" panose="020B0606020202030204" pitchFamily="34" charset="0"/>
              </a:rPr>
              <a:t>примерный вес годовалого ребенка на 30 </a:t>
            </a:r>
            <a:endParaRPr lang="en-US" sz="2500" b="1" i="1" dirty="0" smtClean="0">
              <a:latin typeface="Arial Narrow" panose="020B0606020202030204" pitchFamily="34" charset="0"/>
            </a:endParaRPr>
          </a:p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4400" b="1" i="1" dirty="0" smtClean="0">
                <a:latin typeface="Arial Narrow" panose="020B0606020202030204" pitchFamily="34" charset="0"/>
              </a:rPr>
              <a:t>9</a:t>
            </a:r>
            <a:r>
              <a:rPr lang="en-US" sz="4400" b="1" i="1" dirty="0" smtClean="0">
                <a:latin typeface="Arial Narrow" panose="020B0606020202030204" pitchFamily="34" charset="0"/>
              </a:rPr>
              <a:t> </a:t>
            </a:r>
            <a:r>
              <a:rPr lang="ru-RU" sz="4400" b="1" i="1" dirty="0" smtClean="0">
                <a:latin typeface="Arial Narrow" panose="020B0606020202030204" pitchFamily="34" charset="0"/>
              </a:rPr>
              <a:t>кг х 30 =?</a:t>
            </a:r>
            <a:endParaRPr lang="en-US" sz="4400" b="1" i="1" dirty="0" smtClean="0">
              <a:latin typeface="Arial Narrow" panose="020B0606020202030204" pitchFamily="34" charset="0"/>
            </a:endParaRPr>
          </a:p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500" b="1" i="1" dirty="0" smtClean="0">
                <a:latin typeface="Arial Narrow" panose="020B0606020202030204" pitchFamily="34" charset="0"/>
              </a:rPr>
              <a:t>какая </a:t>
            </a:r>
            <a:r>
              <a:rPr lang="ru-RU" sz="2500" b="1" i="1" dirty="0">
                <a:latin typeface="Arial Narrow" panose="020B0606020202030204" pitchFamily="34" charset="0"/>
              </a:rPr>
              <a:t>цифра получается</a:t>
            </a:r>
            <a:r>
              <a:rPr lang="ru-RU" sz="2500" b="1" i="1" dirty="0" smtClean="0">
                <a:latin typeface="Arial Narrow" panose="020B0606020202030204" pitchFamily="34" charset="0"/>
              </a:rPr>
              <a:t>?</a:t>
            </a:r>
          </a:p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 sz="16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270 кг удержите в руках?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8567352" y="3550508"/>
            <a:ext cx="2940908" cy="2594409"/>
            <a:chOff x="8756822" y="3805881"/>
            <a:chExt cx="2940908" cy="259440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756822" y="3805881"/>
              <a:ext cx="2940908" cy="259440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07" r="9020"/>
            <a:stretch/>
          </p:blipFill>
          <p:spPr>
            <a:xfrm>
              <a:off x="8905103" y="3942905"/>
              <a:ext cx="2669059" cy="2342111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9144348" y="4408640"/>
            <a:ext cx="1617131" cy="1154447"/>
            <a:chOff x="1690361" y="3461150"/>
            <a:chExt cx="1617131" cy="1154447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1701114" y="3535780"/>
              <a:ext cx="1606378" cy="955589"/>
            </a:xfrm>
            <a:prstGeom prst="line">
              <a:avLst/>
            </a:prstGeom>
            <a:ln w="76200">
              <a:solidFill>
                <a:srgbClr val="FF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H="1">
              <a:off x="1690361" y="3461150"/>
              <a:ext cx="1413106" cy="1154447"/>
            </a:xfrm>
            <a:prstGeom prst="line">
              <a:avLst/>
            </a:prstGeom>
            <a:ln w="76200">
              <a:solidFill>
                <a:srgbClr val="FF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862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3" y="226013"/>
            <a:ext cx="1724239" cy="141547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10326" y="407246"/>
            <a:ext cx="8489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Ребенок до 7 лет на заднем сидении должен перевозиться в автомобиле только с использованием детского удерживающего устройства, а на переднем сидении с использованием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детского удерживающего устройства должны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перевозиться дети до 12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лет 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70" y="1427303"/>
            <a:ext cx="7620000" cy="5076825"/>
          </a:xfrm>
          <a:prstGeom prst="rect">
            <a:avLst/>
          </a:prstGeom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23180" y="5566490"/>
            <a:ext cx="3831606" cy="1044879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23180" y="5673432"/>
            <a:ext cx="38545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Перевозка детей в автомобиле, не оборудованном ремнями безопасности -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ЗАПРЕЩЕНА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18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7" t="25545" r="10851" b="25674"/>
          <a:stretch/>
        </p:blipFill>
        <p:spPr>
          <a:xfrm>
            <a:off x="664997" y="4186989"/>
            <a:ext cx="5348349" cy="2466474"/>
          </a:xfrm>
          <a:prstGeom prst="rect">
            <a:avLst/>
          </a:prstGeom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76378082"/>
              </p:ext>
            </p:extLst>
          </p:nvPr>
        </p:nvGraphicFramePr>
        <p:xfrm>
          <a:off x="3752976" y="348916"/>
          <a:ext cx="7664115" cy="4547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73" y="184727"/>
            <a:ext cx="1724239" cy="1415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139" y="4550945"/>
            <a:ext cx="3737810" cy="21025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73" y="1789894"/>
            <a:ext cx="2949345" cy="220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6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0873" y="457200"/>
            <a:ext cx="9051790" cy="622277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Основные нарушения, которые допускают дети</a:t>
            </a:r>
            <a:endParaRPr lang="ru-RU" sz="2500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3" y="226013"/>
            <a:ext cx="1724239" cy="141547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217546" y="1991684"/>
            <a:ext cx="117965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переход проезжей части в неустановленном месте, </a:t>
            </a:r>
            <a:endParaRPr lang="ru-RU" sz="2000" b="1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неожиданный выход на проезжую часть из-за стоящего </a:t>
            </a:r>
          </a:p>
          <a:p>
            <a:pPr algn="just"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транспорта, сооружений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пересечение проезжей части на велосипеде/самокате, </a:t>
            </a:r>
          </a:p>
          <a:p>
            <a:pPr algn="just"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 спешиваясь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4" t="23193" r="187" b="26433"/>
          <a:stretch/>
        </p:blipFill>
        <p:spPr>
          <a:xfrm>
            <a:off x="3709738" y="4535107"/>
            <a:ext cx="4224327" cy="21440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60" y="2418347"/>
            <a:ext cx="3195575" cy="42607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568" y="4535107"/>
            <a:ext cx="3854115" cy="216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0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6681" y="226013"/>
            <a:ext cx="787537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ДТП в Екатеринбурге</a:t>
            </a:r>
            <a:endParaRPr lang="ru-RU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1275" y="854042"/>
            <a:ext cx="11582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Водитель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автомобиля «Ниссан» допустил наезд на 9-летнюю девочку -пешехода, которая перебегала 6-полосную проезжую часть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дороги проспекта Космонавтов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 неустановленном месте перед близко идущими транспортными средствами, слева направо по ходу движения автомобиля. 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/>
            </a:r>
            <a:b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результате ДТП девочка погибла.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Ребенок после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прогулки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возвращался домой и решил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сократить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путь.</a:t>
            </a:r>
            <a:endParaRPr lang="ru-RU" sz="1400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4" y="5494639"/>
            <a:ext cx="1506572" cy="12367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161" y="1689804"/>
            <a:ext cx="6722158" cy="504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2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/>
          </p:nvPr>
        </p:nvGraphicFramePr>
        <p:xfrm>
          <a:off x="2430379" y="493295"/>
          <a:ext cx="8518358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3" y="226013"/>
            <a:ext cx="1724239" cy="14154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43" y="324172"/>
            <a:ext cx="9064379" cy="643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1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-20210514-WA000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9012" y="718752"/>
            <a:ext cx="10241129" cy="5632622"/>
          </a:xfrm>
        </p:spPr>
      </p:pic>
      <p:sp>
        <p:nvSpPr>
          <p:cNvPr id="2" name="TextBox 1"/>
          <p:cNvSpPr txBox="1"/>
          <p:nvPr/>
        </p:nvSpPr>
        <p:spPr>
          <a:xfrm>
            <a:off x="3557906" y="99279"/>
            <a:ext cx="6487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Примеры ДТП с участием детей</a:t>
            </a:r>
            <a:endParaRPr lang="ru-RU" sz="2800" b="1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8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29" y="1011193"/>
            <a:ext cx="7718854" cy="578914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86681" y="226013"/>
            <a:ext cx="787537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ДТП в Екатеринбурге</a:t>
            </a:r>
            <a:endParaRPr lang="ru-RU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749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33749"/>
            <a:ext cx="8049126" cy="476088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Нередки </a:t>
            </a:r>
            <a:r>
              <a:rPr lang="ru-RU" sz="25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случаи, когда на одежде пешеходов отсутствуют световозвращающие элементы. </a:t>
            </a:r>
            <a:endParaRPr lang="ru-RU" sz="2500" b="1" dirty="0" smtClean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Очень </a:t>
            </a:r>
            <a:r>
              <a:rPr lang="ru-RU" sz="25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важно родителям предусмотреть размещение </a:t>
            </a:r>
            <a:r>
              <a:rPr lang="ru-RU" sz="25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/>
            </a:r>
            <a:br>
              <a:rPr lang="ru-RU" sz="25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25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 </a:t>
            </a:r>
            <a:r>
              <a:rPr lang="ru-RU" sz="25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одежде и аксессуарах световозвращающих элементов, которые сделают пешехода – вашего </a:t>
            </a:r>
            <a:r>
              <a:rPr lang="ru-RU" sz="25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ребенка,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заметнее </a:t>
            </a:r>
            <a:r>
              <a:rPr lang="ru-RU" sz="25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 дороге </a:t>
            </a:r>
            <a:r>
              <a:rPr lang="ru-RU" sz="25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 </a:t>
            </a:r>
            <a:r>
              <a:rPr lang="ru-RU" sz="25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большего </a:t>
            </a:r>
            <a:r>
              <a:rPr lang="ru-RU" sz="25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расстояния</a:t>
            </a:r>
            <a:endParaRPr lang="ru-RU" sz="2500" b="1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3" y="226013"/>
            <a:ext cx="1724239" cy="14154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271" y="1058779"/>
            <a:ext cx="3828213" cy="463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Video 2021-05-17 at 15.58.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769" y="224188"/>
            <a:ext cx="10792325" cy="593577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86681" y="226013"/>
            <a:ext cx="787537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ДТП в Екатеринбурге</a:t>
            </a:r>
            <a:endParaRPr lang="ru-RU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536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38969" y="933749"/>
            <a:ext cx="7475838" cy="524804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 наши дни для многих детей стали доступны средства индивидуальной мобильности -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электросамокаты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гироскутеры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моноколеса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сигвеи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и т.п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 smtClean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При катании на них и велосипедах обязательно спешиваться при переходе дороги, в целях минимизирования травм (даже при падениях) использовать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защитную экипировку 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шлем, налокотники, наколенники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).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Родителям следует обговорить с ребенком предельную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скорость для передвижения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научить ребенка сохранять </a:t>
            </a:r>
            <a:b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безопасную дистанцию до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людей, объектов и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предметов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во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избежание столкновений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несчастных случаев. 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Родители должны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запретить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детям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кататься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дорогах общего пользования, пользоваться мобильным телефоном или иными техническими приспособлениями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во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время движения, слушать музыку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наушниках.</a:t>
            </a:r>
          </a:p>
          <a:p>
            <a:endParaRPr lang="ru-RU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3" y="226013"/>
            <a:ext cx="1724239" cy="14154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8" r="13907"/>
          <a:stretch/>
        </p:blipFill>
        <p:spPr>
          <a:xfrm>
            <a:off x="9840084" y="1538522"/>
            <a:ext cx="2067698" cy="48944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5" t="2882" r="32921" b="-840"/>
          <a:stretch/>
        </p:blipFill>
        <p:spPr>
          <a:xfrm>
            <a:off x="78731" y="2248213"/>
            <a:ext cx="2160238" cy="372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1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493" y="1116913"/>
            <a:ext cx="4145177" cy="55269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828" y="1116913"/>
            <a:ext cx="4105532" cy="547404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86681" y="226013"/>
            <a:ext cx="787537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ДТП в Екатеринбурге</a:t>
            </a:r>
            <a:endParaRPr lang="ru-RU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247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314" y="601877"/>
            <a:ext cx="76708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8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86681" y="226013"/>
            <a:ext cx="78753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РОДИТЕЛИ, УЧИТЕ ДЕТЕЙ ПРАВИЛЬНО И БЕЗОПАСНО</a:t>
            </a:r>
          </a:p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3200" b="1" cap="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ПЕРЕХОДИТЬ ДОРОГУ!</a:t>
            </a:r>
            <a:endParaRPr lang="ru-RU" sz="3200" b="1" cap="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29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4600" y="2177714"/>
            <a:ext cx="10401318" cy="19227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 </a:t>
            </a:r>
            <a:r>
              <a:rPr lang="ru-RU" sz="65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65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3" y="226013"/>
            <a:ext cx="1724239" cy="141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4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217773" y="4662616"/>
            <a:ext cx="5943600" cy="1145060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3" y="226013"/>
            <a:ext cx="1724239" cy="141547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22140" y="933749"/>
            <a:ext cx="6096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БЕЗОПАСНОСТЬ</a:t>
            </a:r>
            <a:r>
              <a:rPr lang="en-US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ДЕТЕЙ НА ДОРОГЕ:</a:t>
            </a:r>
            <a:endParaRPr lang="ru-RU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05911" y="2017025"/>
            <a:ext cx="919754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500" b="1" dirty="0" smtClean="0">
                <a:latin typeface="Arial Narrow" panose="020B0606020202030204" pitchFamily="34" charset="0"/>
              </a:rPr>
              <a:t>-   своевременное обучение ориентированию в дорожной ситуации</a:t>
            </a:r>
          </a:p>
          <a:p>
            <a:pPr marL="342900" indent="-342900">
              <a:buFontTx/>
              <a:buChar char="-"/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500" b="1" dirty="0" smtClean="0">
                <a:latin typeface="Arial Narrow" panose="020B0606020202030204" pitchFamily="34" charset="0"/>
              </a:rPr>
              <a:t>соблюдение ПДД</a:t>
            </a:r>
          </a:p>
          <a:p>
            <a:pPr marL="342900" indent="-342900">
              <a:buFontTx/>
              <a:buChar char="-"/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500" b="1" dirty="0" smtClean="0">
                <a:latin typeface="Arial Narrow" panose="020B0606020202030204" pitchFamily="34" charset="0"/>
              </a:rPr>
              <a:t>осмотрительность и осторожность</a:t>
            </a:r>
          </a:p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94" y="4093949"/>
            <a:ext cx="3032112" cy="213771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65373" y="4731921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500" b="1" dirty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</a:t>
            </a:r>
            <a:r>
              <a:rPr lang="ru-RU" sz="2500" b="1" dirty="0" smtClean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амая доходчивая форма </a:t>
            </a:r>
            <a:r>
              <a:rPr lang="ru-RU" sz="2500" b="1" dirty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обучения </a:t>
            </a:r>
            <a:r>
              <a:rPr lang="ru-RU" sz="2500" b="1" dirty="0" smtClean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детей</a:t>
            </a:r>
            <a:br>
              <a:rPr lang="ru-RU" sz="2500" b="1" dirty="0" smtClean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500" b="1" dirty="0" smtClean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 личный </a:t>
            </a:r>
            <a:r>
              <a:rPr lang="ru-RU" sz="2500" b="1" dirty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пример взрослых</a:t>
            </a:r>
            <a:endParaRPr lang="ru-RU" b="1" dirty="0">
              <a:solidFill>
                <a:srgbClr val="FFFF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72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3" y="226013"/>
            <a:ext cx="1724239" cy="141547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10249" y="579522"/>
            <a:ext cx="787537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500" b="1" cap="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Родители – самыЙ главныЙ пример </a:t>
            </a:r>
            <a:r>
              <a:rPr lang="ru-RU" sz="2500" b="1" cap="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для детей</a:t>
            </a:r>
            <a:endParaRPr lang="ru-RU" b="1" cap="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2" y="1880379"/>
            <a:ext cx="6841455" cy="4549252"/>
          </a:xfrm>
          <a:prstGeom prst="rect">
            <a:avLst/>
          </a:prstGeom>
        </p:spPr>
      </p:pic>
      <p:sp>
        <p:nvSpPr>
          <p:cNvPr id="7" name="Прямоугольный треугольник 6"/>
          <p:cNvSpPr/>
          <p:nvPr/>
        </p:nvSpPr>
        <p:spPr>
          <a:xfrm>
            <a:off x="2924432" y="6120714"/>
            <a:ext cx="411892" cy="420129"/>
          </a:xfrm>
          <a:prstGeom prst="rtTriangl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ый треугольник 9"/>
          <p:cNvSpPr/>
          <p:nvPr/>
        </p:nvSpPr>
        <p:spPr>
          <a:xfrm rot="10800000">
            <a:off x="9498361" y="1769167"/>
            <a:ext cx="411892" cy="420129"/>
          </a:xfrm>
          <a:prstGeom prst="rtTriangl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ый треугольник 10"/>
          <p:cNvSpPr/>
          <p:nvPr/>
        </p:nvSpPr>
        <p:spPr>
          <a:xfrm rot="5400000">
            <a:off x="2895669" y="1763438"/>
            <a:ext cx="411892" cy="420129"/>
          </a:xfrm>
          <a:prstGeom prst="rtTriangl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ый треугольник 11"/>
          <p:cNvSpPr/>
          <p:nvPr/>
        </p:nvSpPr>
        <p:spPr>
          <a:xfrm rot="16200000">
            <a:off x="9539222" y="6120714"/>
            <a:ext cx="411892" cy="420129"/>
          </a:xfrm>
          <a:prstGeom prst="rtTriangl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5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871862" y="3660288"/>
            <a:ext cx="4514257" cy="3061788"/>
          </a:xfrm>
          <a:prstGeom prst="round2Diag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16" y="3754295"/>
            <a:ext cx="4249979" cy="2804170"/>
          </a:xfrm>
          <a:prstGeom prst="rect">
            <a:avLst/>
          </a:prstGeom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7570572" y="1846377"/>
            <a:ext cx="4243081" cy="2874427"/>
          </a:xfrm>
          <a:prstGeom prst="round2Diag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255373" y="2035324"/>
            <a:ext cx="4456669" cy="2874427"/>
          </a:xfrm>
          <a:prstGeom prst="round2Diag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3" y="226013"/>
            <a:ext cx="1724239" cy="141547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20779" y="584147"/>
            <a:ext cx="787537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Нередко родители находятся рядом с детьми и несмотря на это дети становятся участниками ДТП</a:t>
            </a:r>
            <a:endParaRPr lang="ru-RU" b="1" cap="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091" y="1983738"/>
            <a:ext cx="3924229" cy="26161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28" y="2150264"/>
            <a:ext cx="4062283" cy="2644546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1690361" y="3461150"/>
            <a:ext cx="1617131" cy="1154447"/>
            <a:chOff x="1690361" y="3461150"/>
            <a:chExt cx="1617131" cy="1154447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1701114" y="3535780"/>
              <a:ext cx="1606378" cy="955589"/>
            </a:xfrm>
            <a:prstGeom prst="line">
              <a:avLst/>
            </a:prstGeom>
            <a:ln w="76200">
              <a:solidFill>
                <a:srgbClr val="FF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H="1">
              <a:off x="1690361" y="3461150"/>
              <a:ext cx="1413106" cy="1154447"/>
            </a:xfrm>
            <a:prstGeom prst="line">
              <a:avLst/>
            </a:prstGeom>
            <a:ln w="76200">
              <a:solidFill>
                <a:srgbClr val="FF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Прямая соединительная линия 20"/>
          <p:cNvCxnSpPr/>
          <p:nvPr/>
        </p:nvCxnSpPr>
        <p:spPr>
          <a:xfrm>
            <a:off x="5680656" y="4984381"/>
            <a:ext cx="1606378" cy="955589"/>
          </a:xfrm>
          <a:prstGeom prst="line">
            <a:avLst/>
          </a:prstGeom>
          <a:ln w="762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5669903" y="4909751"/>
            <a:ext cx="1413106" cy="1154447"/>
          </a:xfrm>
          <a:prstGeom prst="line">
            <a:avLst/>
          </a:prstGeom>
          <a:ln w="762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8412167" y="2838425"/>
            <a:ext cx="1606378" cy="955589"/>
          </a:xfrm>
          <a:prstGeom prst="line">
            <a:avLst/>
          </a:prstGeom>
          <a:ln w="762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8401414" y="2763795"/>
            <a:ext cx="1413106" cy="1154447"/>
          </a:xfrm>
          <a:prstGeom prst="line">
            <a:avLst/>
          </a:prstGeom>
          <a:ln w="762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93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3" y="226013"/>
            <a:ext cx="1724239" cy="141547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75162" y="615010"/>
            <a:ext cx="787537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Дети 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гибнут</a:t>
            </a:r>
            <a:r>
              <a:rPr lang="en-US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 ДТП </a:t>
            </a:r>
            <a:r>
              <a:rPr lang="ru-RU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из-за беспечности родителей</a:t>
            </a:r>
            <a:endParaRPr lang="ru-RU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24" y="1767556"/>
            <a:ext cx="3602730" cy="4801456"/>
          </a:xfrm>
          <a:prstGeom prst="rect">
            <a:avLst/>
          </a:prstGeom>
        </p:spPr>
      </p:pic>
      <p:sp>
        <p:nvSpPr>
          <p:cNvPr id="11" name="Прямоугольный треугольник 10"/>
          <p:cNvSpPr/>
          <p:nvPr/>
        </p:nvSpPr>
        <p:spPr>
          <a:xfrm rot="5400000">
            <a:off x="4048966" y="1697536"/>
            <a:ext cx="411892" cy="420129"/>
          </a:xfrm>
          <a:prstGeom prst="rtTriangl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ый треугольник 9"/>
          <p:cNvSpPr/>
          <p:nvPr/>
        </p:nvSpPr>
        <p:spPr>
          <a:xfrm rot="10800000">
            <a:off x="7378239" y="1706313"/>
            <a:ext cx="411892" cy="420129"/>
          </a:xfrm>
          <a:prstGeom prst="rtTriangl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ый треугольник 11"/>
          <p:cNvSpPr/>
          <p:nvPr/>
        </p:nvSpPr>
        <p:spPr>
          <a:xfrm rot="16200000">
            <a:off x="7374121" y="6218903"/>
            <a:ext cx="411892" cy="420129"/>
          </a:xfrm>
          <a:prstGeom prst="rtTriangl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>
            <a:off x="4044847" y="6214785"/>
            <a:ext cx="411892" cy="420129"/>
          </a:xfrm>
          <a:prstGeom prst="rtTriangl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441093" y="2641486"/>
            <a:ext cx="10008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?</a:t>
            </a:r>
            <a:endParaRPr lang="ru-RU" sz="6000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5174696" y="3186632"/>
            <a:ext cx="1606378" cy="955589"/>
          </a:xfrm>
          <a:prstGeom prst="line">
            <a:avLst/>
          </a:prstGeom>
          <a:ln w="762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5163943" y="3112002"/>
            <a:ext cx="1413106" cy="1154447"/>
          </a:xfrm>
          <a:prstGeom prst="line">
            <a:avLst/>
          </a:prstGeom>
          <a:ln w="762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1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425" y="1721709"/>
            <a:ext cx="9357501" cy="4210876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8740346" y="4504567"/>
            <a:ext cx="3080952" cy="22159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23" y="166188"/>
            <a:ext cx="1463339" cy="120129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86681" y="226013"/>
            <a:ext cx="787537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ДТП в Нижнем Тагиле</a:t>
            </a:r>
            <a:endParaRPr lang="ru-RU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4" t="412" r="24629"/>
          <a:stretch/>
        </p:blipFill>
        <p:spPr>
          <a:xfrm>
            <a:off x="8954530" y="4619897"/>
            <a:ext cx="2726724" cy="199355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32237" y="875954"/>
            <a:ext cx="100254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 b="1" dirty="0" smtClean="0">
                <a:latin typeface="Arial Narrow" panose="020B0606020202030204" pitchFamily="34" charset="0"/>
              </a:rPr>
              <a:t>Мужчина, находясь </a:t>
            </a:r>
            <a:r>
              <a:rPr lang="ru-RU" sz="1400" b="1" dirty="0">
                <a:latin typeface="Arial Narrow" panose="020B0606020202030204" pitchFamily="34" charset="0"/>
              </a:rPr>
              <a:t>в нетрезвом </a:t>
            </a:r>
            <a:r>
              <a:rPr lang="ru-RU" sz="1400" b="1" dirty="0" smtClean="0">
                <a:latin typeface="Arial Narrow" panose="020B0606020202030204" pitchFamily="34" charset="0"/>
              </a:rPr>
              <a:t>состоянии, </a:t>
            </a:r>
            <a:r>
              <a:rPr lang="ru-RU" sz="1400" b="1" dirty="0">
                <a:latin typeface="Arial Narrow" panose="020B0606020202030204" pitchFamily="34" charset="0"/>
              </a:rPr>
              <a:t>сел за руль и отправился забирать пятилетнюю дочь из садика. На обратном пути он устроил ДТП, в котором девочка получила тяжкие увечья. </a:t>
            </a:r>
            <a:endParaRPr lang="ru-RU" sz="1400" b="1" dirty="0" smtClean="0">
              <a:latin typeface="Arial Narrow" panose="020B0606020202030204" pitchFamily="34" charset="0"/>
            </a:endParaRPr>
          </a:p>
          <a:p>
            <a:pPr algn="ctr">
              <a:defRPr sz="25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 b="1" dirty="0" smtClean="0">
                <a:latin typeface="Arial Narrow" panose="020B0606020202030204" pitchFamily="34" charset="0"/>
              </a:rPr>
              <a:t>Ребенок находился </a:t>
            </a:r>
            <a:r>
              <a:rPr lang="ru-RU" sz="1400" b="1" dirty="0">
                <a:latin typeface="Arial Narrow" panose="020B0606020202030204" pitchFamily="34" charset="0"/>
              </a:rPr>
              <a:t>на переднем сидении без специального удерживающего </a:t>
            </a:r>
            <a:r>
              <a:rPr lang="ru-RU" sz="1400" b="1" dirty="0" smtClean="0">
                <a:latin typeface="Arial Narrow" panose="020B0606020202030204" pitchFamily="34" charset="0"/>
              </a:rPr>
              <a:t>устройства и не был пристегнут ремнем безопасности</a:t>
            </a:r>
            <a:endParaRPr lang="ru-RU" sz="1400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31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3055997"/>
              </p:ext>
            </p:extLst>
          </p:nvPr>
        </p:nvGraphicFramePr>
        <p:xfrm>
          <a:off x="499436" y="1503947"/>
          <a:ext cx="6466848" cy="5125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36" y="226013"/>
            <a:ext cx="1724239" cy="1415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46" y="1225981"/>
            <a:ext cx="4829519" cy="272037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84941" y="226013"/>
            <a:ext cx="846379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ДТП с участием детей в Свердловской области </a:t>
            </a:r>
          </a:p>
          <a:p>
            <a:pPr algn="ctr"/>
            <a:r>
              <a:rPr lang="ru-RU" sz="2500" b="1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с начала года </a:t>
            </a:r>
            <a:endParaRPr lang="ru-RU" sz="2500" b="1" dirty="0">
              <a:cs typeface="Aharoni" panose="02010803020104030203" pitchFamily="2" charset="-79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9" b="15325"/>
          <a:stretch/>
        </p:blipFill>
        <p:spPr>
          <a:xfrm>
            <a:off x="7221246" y="4110072"/>
            <a:ext cx="4810002" cy="251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/>
          </p:nvPr>
        </p:nvGraphicFramePr>
        <p:xfrm>
          <a:off x="2430379" y="493295"/>
          <a:ext cx="8518358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3" y="226013"/>
            <a:ext cx="1724239" cy="141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538</TotalTime>
  <Words>570</Words>
  <Application>Microsoft Office PowerPoint</Application>
  <PresentationFormat>Широкоэкранный</PresentationFormat>
  <Paragraphs>80</Paragraphs>
  <Slides>28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Aharoni</vt:lpstr>
      <vt:lpstr>Arial</vt:lpstr>
      <vt:lpstr>Arial Narrow</vt:lpstr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нарушения, которые допускают дети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99</cp:revision>
  <dcterms:created xsi:type="dcterms:W3CDTF">2021-05-14T10:01:51Z</dcterms:created>
  <dcterms:modified xsi:type="dcterms:W3CDTF">2021-05-18T12:01:39Z</dcterms:modified>
</cp:coreProperties>
</file>