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6" r:id="rId10"/>
    <p:sldId id="267" r:id="rId11"/>
    <p:sldId id="269" r:id="rId12"/>
    <p:sldId id="270" r:id="rId13"/>
    <p:sldId id="271" r:id="rId14"/>
    <p:sldId id="272" r:id="rId15"/>
    <p:sldId id="273"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300"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30.03.2015</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30.03.2015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30.03.2015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30.03.2015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30.03.2015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30.03.2015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30.03.2015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30.03.2015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30.03.2015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30.03.2015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30.03.2015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30.03.2015</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Права </a:t>
            </a:r>
            <a:br>
              <a:rPr lang="ru-RU" dirty="0" smtClean="0"/>
            </a:br>
            <a:r>
              <a:rPr lang="ru-RU" dirty="0" smtClean="0"/>
              <a:t>ребенка-инвалида</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4188160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Права детей-инвалидов </a:t>
            </a:r>
            <a:br>
              <a:rPr lang="ru-RU" sz="3600" dirty="0" smtClean="0"/>
            </a:br>
            <a:r>
              <a:rPr lang="ru-RU" sz="3600" dirty="0" smtClean="0"/>
              <a:t>на без барьерной среде</a:t>
            </a:r>
            <a:endParaRPr lang="ru-RU" sz="3600" dirty="0"/>
          </a:p>
        </p:txBody>
      </p:sp>
      <p:sp>
        <p:nvSpPr>
          <p:cNvPr id="3" name="Объект 2"/>
          <p:cNvSpPr>
            <a:spLocks noGrp="1"/>
          </p:cNvSpPr>
          <p:nvPr>
            <p:ph idx="1"/>
          </p:nvPr>
        </p:nvSpPr>
        <p:spPr/>
        <p:txBody>
          <a:bodyPr>
            <a:normAutofit fontScale="70000" lnSpcReduction="20000"/>
          </a:bodyPr>
          <a:lstStyle/>
          <a:p>
            <a:pPr algn="just"/>
            <a:r>
              <a:rPr lang="ru-RU" dirty="0" smtClean="0"/>
              <a:t>В ходе градостроительной деятельности инвалидам обеспечиваются условия для беспрепятственного доступа к объектам социального и иного назначения (ст. 2 Градостроительного кодекса РФ).</a:t>
            </a:r>
          </a:p>
          <a:p>
            <a:pPr algn="just"/>
            <a:r>
              <a:rPr lang="ru-RU" dirty="0" smtClean="0"/>
              <a:t>Правительство РФ, органы исполнительной власти субъектов РФ, органы местного самоуправления и организации независимо от организационно-правовых форм создают условия инвалидам (включая инвалидов, использующих кресла-коляски и собак-проводников) для беспрепятственного доступа к жилым, общественным и производственным зданиям, строениям и сооружениям, спортивным сооружениям, местам отдыха, культурно-зрелищным и другим учреждениям), а также беспрепятственного пользования железнодорожным, воздушным, водным, междугородным автомобильным транспортом и всеми видами городского и пригородного пассажирского транспорта, средствами связи и информации (ст</a:t>
            </a:r>
            <a:r>
              <a:rPr lang="ru-RU" dirty="0"/>
              <a:t>. </a:t>
            </a:r>
            <a:r>
              <a:rPr lang="ru-RU" dirty="0" smtClean="0"/>
              <a:t>15 </a:t>
            </a:r>
            <a:r>
              <a:rPr lang="ru-RU" dirty="0"/>
              <a:t>Федерального закона «О социальной защите инвалидов в Российской Федерации» от 24.11.1995 №181-ФЗ</a:t>
            </a:r>
            <a:r>
              <a:rPr lang="ru-RU" dirty="0" smtClean="0"/>
              <a:t>).</a:t>
            </a:r>
          </a:p>
          <a:p>
            <a:pPr marL="0" indent="0">
              <a:buNone/>
            </a:pPr>
            <a:endParaRPr lang="ru-RU" dirty="0" smtClean="0"/>
          </a:p>
          <a:p>
            <a:pPr algn="just"/>
            <a:endParaRPr lang="ru-RU" dirty="0" smtClean="0"/>
          </a:p>
        </p:txBody>
      </p:sp>
    </p:spTree>
    <p:extLst>
      <p:ext uri="{BB962C8B-B14F-4D97-AF65-F5344CB8AC3E}">
        <p14:creationId xmlns:p14="http://schemas.microsoft.com/office/powerpoint/2010/main" val="384649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достойный уровень жизни, материальное обеспечение</a:t>
            </a:r>
            <a:endParaRPr lang="ru-RU" sz="3200" dirty="0"/>
          </a:p>
        </p:txBody>
      </p:sp>
      <p:sp>
        <p:nvSpPr>
          <p:cNvPr id="3" name="Объект 2"/>
          <p:cNvSpPr>
            <a:spLocks noGrp="1"/>
          </p:cNvSpPr>
          <p:nvPr>
            <p:ph idx="1"/>
          </p:nvPr>
        </p:nvSpPr>
        <p:spPr/>
        <p:txBody>
          <a:bodyPr>
            <a:normAutofit fontScale="92500" lnSpcReduction="10000"/>
          </a:bodyPr>
          <a:lstStyle/>
          <a:p>
            <a:pPr algn="just"/>
            <a:r>
              <a:rPr lang="ru-RU" dirty="0" smtClean="0"/>
              <a:t>Федеральное законодательство предусматривает следующие выплаты на ребенка-инвалида:</a:t>
            </a:r>
          </a:p>
          <a:p>
            <a:pPr algn="just"/>
            <a:r>
              <a:rPr lang="ru-RU" dirty="0" smtClean="0"/>
              <a:t>Социальная пенсия</a:t>
            </a:r>
            <a:r>
              <a:rPr lang="en-US" dirty="0" smtClean="0"/>
              <a:t> (</a:t>
            </a:r>
            <a:r>
              <a:rPr lang="ru-RU" dirty="0" smtClean="0"/>
              <a:t>п.2 ч.1 ст. 11, ч.2 ст.18 Федерального закона «О </a:t>
            </a:r>
            <a:r>
              <a:rPr lang="ru-RU" dirty="0"/>
              <a:t>государственном пенсионном обеспечении в Российской </a:t>
            </a:r>
            <a:r>
              <a:rPr lang="ru-RU" dirty="0" smtClean="0"/>
              <a:t>Федерации» от </a:t>
            </a:r>
            <a:r>
              <a:rPr lang="ru-RU" dirty="0"/>
              <a:t>15 </a:t>
            </a:r>
            <a:r>
              <a:rPr lang="ru-RU" dirty="0" smtClean="0"/>
              <a:t>.12. </a:t>
            </a:r>
            <a:r>
              <a:rPr lang="ru-RU" dirty="0"/>
              <a:t>2001 </a:t>
            </a:r>
            <a:r>
              <a:rPr lang="ru-RU" dirty="0" smtClean="0"/>
              <a:t>№ 166-ФЗ);</a:t>
            </a:r>
          </a:p>
          <a:p>
            <a:pPr algn="just"/>
            <a:r>
              <a:rPr lang="ru-RU" dirty="0" smtClean="0"/>
              <a:t>Ежемесячная денежная выплата (ст.28.1 Федерального закона «О социальной защите инвалидов в Российской Федерации» от 24.11.1995 №181);</a:t>
            </a:r>
          </a:p>
          <a:p>
            <a:pPr algn="just"/>
            <a:r>
              <a:rPr lang="ru-RU" dirty="0" smtClean="0"/>
              <a:t>Денежная выплата в случае отказа от государственной социальной помощи в виде набора социальных услуг (ст. 6.2, 6.5 Федерального   закона «О государственной социальной помощи» от 17.07.1999 №178-ФЗ)</a:t>
            </a:r>
          </a:p>
          <a:p>
            <a:pPr marL="0" indent="0">
              <a:buNone/>
            </a:pPr>
            <a:endParaRPr lang="ru-RU" dirty="0" smtClean="0"/>
          </a:p>
          <a:p>
            <a:pPr algn="just"/>
            <a:endParaRPr lang="ru-RU" dirty="0" smtClean="0"/>
          </a:p>
        </p:txBody>
      </p:sp>
    </p:spTree>
    <p:extLst>
      <p:ext uri="{BB962C8B-B14F-4D97-AF65-F5344CB8AC3E}">
        <p14:creationId xmlns:p14="http://schemas.microsoft.com/office/powerpoint/2010/main" val="3118504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участие в культурной жизни, отдых и развитие</a:t>
            </a:r>
            <a:endParaRPr lang="ru-RU" sz="3200" dirty="0"/>
          </a:p>
        </p:txBody>
      </p:sp>
      <p:sp>
        <p:nvSpPr>
          <p:cNvPr id="3" name="Объект 2"/>
          <p:cNvSpPr>
            <a:spLocks noGrp="1"/>
          </p:cNvSpPr>
          <p:nvPr>
            <p:ph idx="1"/>
          </p:nvPr>
        </p:nvSpPr>
        <p:spPr/>
        <p:txBody>
          <a:bodyPr>
            <a:normAutofit fontScale="55000" lnSpcReduction="20000"/>
          </a:bodyPr>
          <a:lstStyle/>
          <a:p>
            <a:pPr algn="just"/>
            <a:r>
              <a:rPr lang="ru-RU" dirty="0" smtClean="0"/>
              <a:t>Лицам, не достигшим 18 лет, гарантируется право    бесплатного посещения музеев один раз в месяц. День работы музея с бесплатным посещением для лиц, не достигших 18 лет, определяется органами управления музея и доводится до сведения посетителей в доступных для них зонах музейных зданий и в средствах массовой информации (ст.12 «Основы законодательства Российской Федерации о культуре» </a:t>
            </a:r>
            <a:r>
              <a:rPr lang="ru-RU" dirty="0"/>
              <a:t>о</a:t>
            </a:r>
            <a:r>
              <a:rPr lang="ru-RU" dirty="0" smtClean="0"/>
              <a:t>т   09.10.1992 №3612-1, Постановление Правительства РФ «О порядке  бесплатного посещения музеев лицами, не достигшими восемнадцати  лет» от 12.11.1999 №1242);</a:t>
            </a:r>
          </a:p>
          <a:p>
            <a:pPr algn="just"/>
            <a:r>
              <a:rPr lang="ru-RU" dirty="0" smtClean="0"/>
              <a:t>Физическая реабилитация и социальная адаптация инвалидов и лиц с ограниченными возможностями здоровья осуществляются в реабилитационных центрах, физкультурно-спортивных клубах инвалидов, физкультурно-спортивных организациях. Федеральный орган исполнительной власти в области физической культуры и спорта, органы исполнительной власти субъектов Российской Федерации, органы местного самоуправления, физкультурно-спортивные организации, в том числе физкультурно-спортивные объединения инвалидов, организуют проведение физкультурных мероприятий и спортивных мероприятий с участием инвалидов и лиц с ограниченными возможностями здоровья, создают детско-юношеские спортивно-адаптивные школы, адаптивные детско-юношеские клубы физической подготовки. Образовательные учреждения вправе создавать филиалы, отделения, структурные подразделения по адаптивному спорту (ст.31 Федерального закона «О физической культуре и спорте в Российской Федерации» от 04ж12.2007 №329-ФЗ)</a:t>
            </a:r>
          </a:p>
        </p:txBody>
      </p:sp>
    </p:spTree>
    <p:extLst>
      <p:ext uri="{BB962C8B-B14F-4D97-AF65-F5344CB8AC3E}">
        <p14:creationId xmlns:p14="http://schemas.microsoft.com/office/powerpoint/2010/main" val="178287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Права детей-инвалидов </a:t>
            </a:r>
            <a:br>
              <a:rPr lang="ru-RU" sz="3200" dirty="0" smtClean="0"/>
            </a:br>
            <a:r>
              <a:rPr lang="ru-RU" sz="3200" dirty="0" smtClean="0"/>
              <a:t>на алименты</a:t>
            </a:r>
            <a:endParaRPr lang="ru-RU" sz="3200" dirty="0"/>
          </a:p>
        </p:txBody>
      </p:sp>
      <p:sp>
        <p:nvSpPr>
          <p:cNvPr id="3" name="Объект 2"/>
          <p:cNvSpPr>
            <a:spLocks noGrp="1"/>
          </p:cNvSpPr>
          <p:nvPr>
            <p:ph idx="1"/>
          </p:nvPr>
        </p:nvSpPr>
        <p:spPr/>
        <p:txBody>
          <a:bodyPr>
            <a:normAutofit fontScale="70000" lnSpcReduction="20000"/>
          </a:bodyPr>
          <a:lstStyle/>
          <a:p>
            <a:pPr algn="just"/>
            <a:r>
              <a:rPr lang="ru-RU" dirty="0"/>
              <a:t>Родители обязаны содержать своих несовершеннолетних детей </a:t>
            </a:r>
            <a:r>
              <a:rPr lang="ru-RU" dirty="0" smtClean="0"/>
              <a:t>Обязанность </a:t>
            </a:r>
            <a:r>
              <a:rPr lang="ru-RU" dirty="0"/>
              <a:t>по содержанию ребенка существует вне зависимости от дееспособности или трудоспособности родителя, а также вне зависимости от нуждаемости ребенка в получении </a:t>
            </a:r>
            <a:r>
              <a:rPr lang="ru-RU" dirty="0" smtClean="0"/>
              <a:t>алиментов (</a:t>
            </a:r>
            <a:r>
              <a:rPr lang="ru-RU" dirty="0"/>
              <a:t>п.1 ст.80 СК РФ</a:t>
            </a:r>
            <a:r>
              <a:rPr lang="ru-RU" dirty="0" smtClean="0"/>
              <a:t>).</a:t>
            </a:r>
          </a:p>
          <a:p>
            <a:pPr algn="just"/>
            <a:r>
              <a:rPr lang="ru-RU" dirty="0" smtClean="0"/>
              <a:t>Законодательство предусматривает </a:t>
            </a:r>
            <a:r>
              <a:rPr lang="ru-RU" dirty="0"/>
              <a:t>два порядка уплаты алиментов: добровольный – по соглашению об уплате алиментов (гл.16), и судебный (гл.17</a:t>
            </a:r>
            <a:r>
              <a:rPr lang="ru-RU" dirty="0" smtClean="0"/>
              <a:t>)</a:t>
            </a:r>
            <a:r>
              <a:rPr lang="ru-RU" dirty="0"/>
              <a:t> СК </a:t>
            </a:r>
            <a:r>
              <a:rPr lang="ru-RU" dirty="0" smtClean="0"/>
              <a:t>РФ. </a:t>
            </a:r>
            <a:endParaRPr lang="ru-RU" dirty="0"/>
          </a:p>
          <a:p>
            <a:pPr algn="just"/>
            <a:r>
              <a:rPr lang="ru-RU" dirty="0"/>
              <a:t>Родители, уплачивающие алименты, могут быть привлечены к участию в дополнительных расходах на детей.</a:t>
            </a:r>
          </a:p>
          <a:p>
            <a:pPr algn="just"/>
            <a:r>
              <a:rPr lang="ru-RU" dirty="0"/>
              <a:t>Основаниями для привлечения родителя к несению дополнительных расходов являются  исключительные обстоятельства, примерный перечень которых дан в </a:t>
            </a:r>
            <a:r>
              <a:rPr lang="ru-RU" dirty="0" smtClean="0"/>
              <a:t>законе</a:t>
            </a:r>
            <a:r>
              <a:rPr lang="ru-RU" dirty="0"/>
              <a:t>: </a:t>
            </a:r>
            <a:r>
              <a:rPr lang="ru-RU" dirty="0" smtClean="0"/>
              <a:t> тяжелая </a:t>
            </a:r>
            <a:r>
              <a:rPr lang="ru-RU" dirty="0"/>
              <a:t>болезнь или увечье ребенка, необходимость оплаты постороннего ухода за ребенком и другие подобные обстоятельства, требующие дополнительных средств на содержание </a:t>
            </a:r>
            <a:r>
              <a:rPr lang="ru-RU" dirty="0" smtClean="0"/>
              <a:t>детей</a:t>
            </a:r>
            <a:r>
              <a:rPr lang="ru-RU" dirty="0"/>
              <a:t>(ст. 86 СК РФ</a:t>
            </a:r>
            <a:r>
              <a:rPr lang="ru-RU" dirty="0" smtClean="0"/>
              <a:t>).</a:t>
            </a:r>
            <a:endParaRPr lang="ru-RU" dirty="0"/>
          </a:p>
          <a:p>
            <a:pPr algn="just"/>
            <a:r>
              <a:rPr lang="ru-RU" dirty="0"/>
              <a:t>Сумма требуемых дополнительных расходов определяется судом исходя из материального и семейного положения родителей и детей и других заслуживающих внимания интересов сторон.</a:t>
            </a:r>
          </a:p>
          <a:p>
            <a:pPr algn="just"/>
            <a:endParaRPr lang="ru-RU" dirty="0"/>
          </a:p>
          <a:p>
            <a:pPr algn="just"/>
            <a:endParaRPr lang="ru-RU" dirty="0" smtClean="0"/>
          </a:p>
        </p:txBody>
      </p:sp>
    </p:spTree>
    <p:extLst>
      <p:ext uri="{BB962C8B-B14F-4D97-AF65-F5344CB8AC3E}">
        <p14:creationId xmlns:p14="http://schemas.microsoft.com/office/powerpoint/2010/main" val="2774018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dirty="0" smtClean="0"/>
              <a:t>Льготы детей-инвалидов </a:t>
            </a:r>
            <a:br>
              <a:rPr lang="ru-RU" sz="3200" dirty="0" smtClean="0"/>
            </a:br>
            <a:endParaRPr lang="ru-RU" sz="3200" dirty="0"/>
          </a:p>
        </p:txBody>
      </p:sp>
      <p:sp>
        <p:nvSpPr>
          <p:cNvPr id="3" name="Объект 2"/>
          <p:cNvSpPr>
            <a:spLocks noGrp="1"/>
          </p:cNvSpPr>
          <p:nvPr>
            <p:ph idx="1"/>
          </p:nvPr>
        </p:nvSpPr>
        <p:spPr/>
        <p:txBody>
          <a:bodyPr>
            <a:normAutofit fontScale="62500" lnSpcReduction="20000"/>
          </a:bodyPr>
          <a:lstStyle/>
          <a:p>
            <a:pPr algn="just"/>
            <a:r>
              <a:rPr lang="ru-RU" dirty="0" smtClean="0"/>
              <a:t>Транспортные льготы: лица, сопровождающие детей-инвалидов, имеющие право проезда с 50% скидкой по железным дорогам, в период с 01 октября по 15 мая вправе пользоваться льготой не только при совместных с инвалидами поездках, но и когда возвращаются домой после сопровождения  инвалида в лечебное учреждение или следуют в лечебное учреждение для обратного сопровождения инвалида к месту жительства (Приказ МПС РФ «Об утверждении правил перевозок пассажиров, багажа и </a:t>
            </a:r>
            <a:r>
              <a:rPr lang="ru-RU" dirty="0" err="1" smtClean="0"/>
              <a:t>грузобагажа</a:t>
            </a:r>
            <a:r>
              <a:rPr lang="ru-RU" dirty="0" smtClean="0"/>
              <a:t> на федеральном железнодорожном транспорте» от 26.07.2002 №30);</a:t>
            </a:r>
          </a:p>
          <a:p>
            <a:pPr algn="just"/>
            <a:r>
              <a:rPr lang="ru-RU" dirty="0" smtClean="0"/>
              <a:t>Жилищные льготы: семьям, имеющим детей-инвалидов, предоставляется 50 % компенсация расходов на оплату жилого помещения и оплату коммунальных услуг (ст.17 Федерального закона </a:t>
            </a:r>
            <a:r>
              <a:rPr lang="ru-RU" dirty="0"/>
              <a:t>«О социальной защите инвалидов в Российской Федерации» от 24.11.1995 №181-ФЗ</a:t>
            </a:r>
            <a:r>
              <a:rPr lang="ru-RU" dirty="0" smtClean="0"/>
              <a:t>). Предоставление семье с ребенком-инвалидом 50% компенсации расходов на оплату жилья и коммунальных услуг в оплате жилья и коммунальных услуг не препятствует получению семьей жилищных субсидий, если расходы на оплату жилого помещения и коммунальных услуг в пределах региональных стандартов превышают 22% от совокупного дохода семьи (а для многодетных семей – 15%) (Постановление Правительства РФ «О предоставлении субсидий на оплату жилого помещения и коммунальных услуг» от 14.12.2005 №761) </a:t>
            </a:r>
            <a:endParaRPr lang="ru-RU" dirty="0"/>
          </a:p>
          <a:p>
            <a:pPr algn="just"/>
            <a:endParaRPr lang="ru-RU" dirty="0" smtClean="0"/>
          </a:p>
        </p:txBody>
      </p:sp>
    </p:spTree>
    <p:extLst>
      <p:ext uri="{BB962C8B-B14F-4D97-AF65-F5344CB8AC3E}">
        <p14:creationId xmlns:p14="http://schemas.microsoft.com/office/powerpoint/2010/main" val="3919983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000" dirty="0" smtClean="0"/>
              <a:t>Права и льготы лиц, воспитывающих детей-инвалидов</a:t>
            </a:r>
            <a:endParaRPr lang="ru-RU" sz="4000" dirty="0"/>
          </a:p>
        </p:txBody>
      </p:sp>
      <p:sp>
        <p:nvSpPr>
          <p:cNvPr id="3" name="Объект 2"/>
          <p:cNvSpPr>
            <a:spLocks noGrp="1"/>
          </p:cNvSpPr>
          <p:nvPr>
            <p:ph idx="1"/>
          </p:nvPr>
        </p:nvSpPr>
        <p:spPr/>
        <p:txBody>
          <a:bodyPr>
            <a:normAutofit fontScale="40000" lnSpcReduction="20000"/>
          </a:bodyPr>
          <a:lstStyle/>
          <a:p>
            <a:pPr algn="just"/>
            <a:r>
              <a:rPr lang="ru-RU" dirty="0" smtClean="0"/>
              <a:t>Одному из родителей (опекуну, попечителю) для ухода за детьми-инвалидами по его письменному заявлению предоставляются 4 дополнительных оплачиваемых выходных дня в месяц;</a:t>
            </a:r>
          </a:p>
          <a:p>
            <a:pPr algn="just"/>
            <a:r>
              <a:rPr lang="ru-RU" dirty="0" smtClean="0"/>
              <a:t>Работнику, имеющему ребенка-инвалида в возрасте до 18 лет, коллективным договором 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a:t>
            </a:r>
          </a:p>
          <a:p>
            <a:pPr algn="just"/>
            <a:r>
              <a:rPr lang="ru-RU" dirty="0" smtClean="0"/>
              <a:t>В страховой стаж засчитывается период ухода, осуществляемого трудоспособным лицом за ребенком-инвалидом;</a:t>
            </a:r>
          </a:p>
          <a:p>
            <a:pPr algn="just"/>
            <a:r>
              <a:rPr lang="ru-RU" dirty="0" smtClean="0"/>
              <a:t>Работодатель обязан устанавливать неполный рабочий день (смену) или неполную рабочую неделю по просьбе одного из родителей (опекуна, попечителя), имеющего ребенка-инвалида в возрасте до 18 лет;</a:t>
            </a:r>
          </a:p>
          <a:p>
            <a:pPr algn="just"/>
            <a:r>
              <a:rPr lang="ru-RU" dirty="0" smtClean="0"/>
              <a:t>Запрещается привлекать женщин, имеющих детей-инвалидов, к сверхурочным работам или направлять в командировки без их согласия;</a:t>
            </a:r>
          </a:p>
          <a:p>
            <a:pPr algn="just"/>
            <a:r>
              <a:rPr lang="ru-RU" dirty="0" smtClean="0"/>
              <a:t>Увольнение работников,    имеющих детей-инвалидов с детства до достижения ими возраста 18 лет, по инициативе работодателя не допускается, кроме случаев. Предусмотренных законом;</a:t>
            </a:r>
          </a:p>
          <a:p>
            <a:pPr algn="just"/>
            <a:r>
              <a:rPr lang="ru-RU" dirty="0" smtClean="0"/>
              <a:t>Работнику, имеющему ребенка-инвалида в возрасте до 18 лет коллективным договором могут устанавливаться ежегодные дополнительные отпуска без сохранения заработной платы в удобное для них время продолжительностью до 14 календарных дней; (Трудовой кодекс РФ);</a:t>
            </a:r>
          </a:p>
          <a:p>
            <a:pPr algn="just"/>
            <a:r>
              <a:rPr lang="ru-RU" dirty="0" smtClean="0"/>
              <a:t>Гражданам, имеющим ребенка-инвалида в возрасте до 3 лет, предоставляется отсрочка от призыва на военную службу (Федеральный закон «О воинской обязанности и военной службе» от 28.03.1998 №53-ФЗ);</a:t>
            </a:r>
          </a:p>
          <a:p>
            <a:pPr algn="just"/>
            <a:r>
              <a:rPr lang="ru-RU" dirty="0" smtClean="0"/>
              <a:t>Осужденным женщинам, имеющим несовершеннолетних      детей- инвалидов вне исправительной колонии может быть разрешен один в год краткосрочный выезд (продолжительностью до 7 суток, не считая времени, необходимого для проезда туда и обратно) за пределы исправительных учреждений для свидания с ними (УПК РФ);</a:t>
            </a:r>
          </a:p>
          <a:p>
            <a:pPr algn="just"/>
            <a:r>
              <a:rPr lang="ru-RU" dirty="0" smtClean="0"/>
              <a:t>Одному из родителей (иному законному представителю) или иному члену семьи предоставляется право в интересах ребенка находиться вместе с ним в больничном учреждении в течение всего времени пребывания независимо от возраста ребенка (</a:t>
            </a:r>
            <a:r>
              <a:rPr lang="ru-RU" dirty="0"/>
              <a:t>«Основы законодательства Российской Федерации о культуре» от   </a:t>
            </a:r>
            <a:r>
              <a:rPr lang="ru-RU" dirty="0" smtClean="0"/>
              <a:t>22.07.1993 №5487-1);</a:t>
            </a:r>
          </a:p>
          <a:p>
            <a:pPr algn="just"/>
            <a:r>
              <a:rPr lang="ru-RU" dirty="0" smtClean="0"/>
              <a:t>Родитель (опекун)),   имеющий ребенка-инвалида, а также ребенка в возрасте до 24 лет, являющегося инвалидом </a:t>
            </a:r>
            <a:r>
              <a:rPr lang="en-US" dirty="0" smtClean="0"/>
              <a:t>I </a:t>
            </a:r>
            <a:r>
              <a:rPr lang="ru-RU" dirty="0" smtClean="0"/>
              <a:t>или </a:t>
            </a:r>
            <a:r>
              <a:rPr lang="en-US" dirty="0" smtClean="0"/>
              <a:t>II</a:t>
            </a:r>
            <a:r>
              <a:rPr lang="ru-RU" dirty="0" smtClean="0"/>
              <a:t> группы, если он обучается на очной форме обучения (аспирант, ординатор, студент) имеет право на налоговый вычет в размере 2000 рублей в месяц (Налоговый кодекс РФ);</a:t>
            </a:r>
          </a:p>
          <a:p>
            <a:pPr algn="just"/>
            <a:r>
              <a:rPr lang="ru-RU" dirty="0" smtClean="0"/>
              <a:t>Право на досрочное назначение трудовой пенсии предоставляется одному из родителей инвалидов с детства, воспитавшему их до достижения ими возраста 8 лет: мужчинам  - с 55 лет, женщинам – с 50 лет. Если они имеют страховой стаж соответственно не менее 20 и 15 лет (ст.28 Федерального закона «О трудовых пенсиях в Российской Федерации» от 17.12.2001 №173-ФЗ);</a:t>
            </a:r>
          </a:p>
          <a:p>
            <a:pPr algn="just"/>
            <a:r>
              <a:rPr lang="ru-RU" dirty="0" smtClean="0"/>
              <a:t>Ежемесячная компенсационная выплата неработающему трудоспособному лицу, осуществляющему уход  за   ребенком-инвалидом в возрасте до 18 лет (Указ Президента РФ «О компенсационных выплатах лицам, осуществляющим уход  за нетрудоспособными гражданами» от        06.12.2006 «1455; Постановление Правительства РФ «Об осуществлении ежемесячных компенсационных </a:t>
            </a:r>
            <a:r>
              <a:rPr lang="ru-RU" smtClean="0"/>
              <a:t>выплата неработающим </a:t>
            </a:r>
            <a:r>
              <a:rPr lang="ru-RU" dirty="0" smtClean="0"/>
              <a:t>трудоспособным лицам, осуществляющим уход за нетрудоспособными гражданами» от 04.06.2007 №343)</a:t>
            </a:r>
            <a:endParaRPr lang="ru-RU" dirty="0"/>
          </a:p>
        </p:txBody>
      </p:sp>
    </p:spTree>
    <p:extLst>
      <p:ext uri="{BB962C8B-B14F-4D97-AF65-F5344CB8AC3E}">
        <p14:creationId xmlns:p14="http://schemas.microsoft.com/office/powerpoint/2010/main" val="293680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Инвалид</a:t>
            </a:r>
            <a:endParaRPr lang="ru-RU" dirty="0"/>
          </a:p>
        </p:txBody>
      </p:sp>
      <p:sp>
        <p:nvSpPr>
          <p:cNvPr id="3" name="Объект 2"/>
          <p:cNvSpPr>
            <a:spLocks noGrp="1"/>
          </p:cNvSpPr>
          <p:nvPr>
            <p:ph idx="1"/>
          </p:nvPr>
        </p:nvSpPr>
        <p:spPr/>
        <p:txBody>
          <a:bodyPr>
            <a:normAutofit fontScale="92500" lnSpcReduction="20000"/>
          </a:bodyPr>
          <a:lstStyle/>
          <a:p>
            <a:pPr algn="just"/>
            <a:r>
              <a:rPr lang="ru-RU" dirty="0" smtClean="0"/>
              <a:t>Законодательство РФ определяет круг лиц, которые являются инвалидами.</a:t>
            </a:r>
          </a:p>
          <a:p>
            <a:pPr algn="just"/>
            <a:r>
              <a:rPr lang="ru-RU" dirty="0" smtClean="0"/>
              <a:t>Инвалид   - лицо, которое имеет нарушение здоровья со стойким расстройством функций организма, обусловленное заболеваниями, последствиями травм или дефектами, приводящее к ограничению жизнедеятельности и вызывающее необходимость его социальной защиты.</a:t>
            </a:r>
          </a:p>
          <a:p>
            <a:pPr algn="just"/>
            <a:r>
              <a:rPr lang="ru-RU" dirty="0" smtClean="0"/>
              <a:t>Лицам, в возрасте до 18 лет устанавливается категория «ребенок-инвалид».</a:t>
            </a:r>
          </a:p>
          <a:p>
            <a:pPr algn="just"/>
            <a:r>
              <a:rPr lang="ru-RU" dirty="0" smtClean="0"/>
              <a:t>Инвалидность устанавливает бюро медико-социальной экспертизы (далее- бюро МСЭ), расположенное по месту проживания или месту пребывания ребенка.</a:t>
            </a:r>
            <a:endParaRPr lang="ru-RU" dirty="0"/>
          </a:p>
        </p:txBody>
      </p:sp>
    </p:spTree>
    <p:extLst>
      <p:ext uri="{BB962C8B-B14F-4D97-AF65-F5344CB8AC3E}">
        <p14:creationId xmlns:p14="http://schemas.microsoft.com/office/powerpoint/2010/main" val="2822318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Условия признания ребенка инвалидом</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Нарушение здоровья со стойким расстройством функций организма, обусловленное заболеваниями, последствиями травм или дефектами;</a:t>
            </a:r>
          </a:p>
          <a:p>
            <a:pPr algn="just"/>
            <a:r>
              <a:rPr lang="ru-RU" dirty="0" smtClean="0"/>
              <a:t>Ограничение жизнедеятельности (полная или частичная утрата гражданином способности или возможности осуществлять самообслуживание, самостоятельно передвигаться, ориентироваться, общаться, контролировать свое поведение, обучаться или заниматься трудовой деятельностью);</a:t>
            </a:r>
          </a:p>
          <a:p>
            <a:pPr algn="just"/>
            <a:r>
              <a:rPr lang="ru-RU" dirty="0" smtClean="0"/>
              <a:t>Необходимость в мерах социальной защиты, включая реабилитацию.</a:t>
            </a:r>
          </a:p>
          <a:p>
            <a:pPr algn="just"/>
            <a:r>
              <a:rPr lang="ru-RU" dirty="0" smtClean="0"/>
              <a:t>Для признания ребенка инвалидом необходимо, чтобы в наличии было хотя бы два из трёх вышеназванных условий.</a:t>
            </a:r>
          </a:p>
          <a:p>
            <a:pPr algn="just"/>
            <a:r>
              <a:rPr lang="ru-RU" dirty="0" smtClean="0"/>
              <a:t>Специалисты бюро МСЭ обязаны ознакомить законного представителя ребенка с порядком и условиями признания его инвалидом, а также давать разъяснения, связанные с установлением инвалидности.</a:t>
            </a:r>
          </a:p>
          <a:p>
            <a:pPr algn="just"/>
            <a:r>
              <a:rPr lang="ru-RU" dirty="0" smtClean="0"/>
              <a:t>Если законный представитель не согласен с решением бюро МСЭ, то он имеет право подать письменное заявление о своем несогласии в то же бюро МСЭ либо в главное бюро МСЭ по </a:t>
            </a:r>
            <a:r>
              <a:rPr lang="ru-RU" dirty="0"/>
              <a:t>Приморскому  краю (690069</a:t>
            </a:r>
            <a:r>
              <a:rPr lang="ru-RU" dirty="0" smtClean="0"/>
              <a:t>,       </a:t>
            </a:r>
            <a:r>
              <a:rPr lang="ru-RU" dirty="0"/>
              <a:t>г. Владивосток, ул. Давыдова, 5, </a:t>
            </a:r>
            <a:r>
              <a:rPr lang="ru-RU" dirty="0" err="1"/>
              <a:t>каб</a:t>
            </a:r>
            <a:r>
              <a:rPr lang="ru-RU" dirty="0"/>
              <a:t>. 305, тел.: </a:t>
            </a:r>
            <a:r>
              <a:rPr lang="ru-RU" dirty="0" smtClean="0"/>
              <a:t>8(423)260–70–23).</a:t>
            </a:r>
          </a:p>
          <a:p>
            <a:pPr algn="just"/>
            <a:r>
              <a:rPr lang="ru-RU" dirty="0" smtClean="0"/>
              <a:t>Категория «ребенок-инвалид» устанавливается на 1 или 2 года либо до достижения гражданином возраста 18 лет. </a:t>
            </a:r>
            <a:endParaRPr lang="ru-RU" dirty="0"/>
          </a:p>
        </p:txBody>
      </p:sp>
    </p:spTree>
    <p:extLst>
      <p:ext uri="{BB962C8B-B14F-4D97-AF65-F5344CB8AC3E}">
        <p14:creationId xmlns:p14="http://schemas.microsoft.com/office/powerpoint/2010/main" val="1519525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жилье</a:t>
            </a:r>
            <a:endParaRPr lang="ru-RU" dirty="0"/>
          </a:p>
        </p:txBody>
      </p:sp>
      <p:sp>
        <p:nvSpPr>
          <p:cNvPr id="3" name="Объект 2"/>
          <p:cNvSpPr>
            <a:spLocks noGrp="1"/>
          </p:cNvSpPr>
          <p:nvPr>
            <p:ph idx="1"/>
          </p:nvPr>
        </p:nvSpPr>
        <p:spPr/>
        <p:txBody>
          <a:bodyPr>
            <a:normAutofit fontScale="47500" lnSpcReduction="20000"/>
          </a:bodyPr>
          <a:lstStyle/>
          <a:p>
            <a:pPr algn="just"/>
            <a:r>
              <a:rPr lang="ru-RU" dirty="0" smtClean="0"/>
              <a:t>Дети-инвалиды, проживающие в стационарных учреждениях социального обслуживания, являющиеся сиротами или оставшиеся без попечения родителей, по достижении возраста 18 лет подлежат обеспечению жилыми помещениями вне очереди, если индивидуальная программа реабилитации инвалида предусматривает возможность осуществлять самообслуживание и вести ему самостоятельный образ жизни (ст. 17 Федерального закона «О социальной защите инвалидов в Российской Федерации» от 24.11.1995 №181-ФЗ).</a:t>
            </a:r>
          </a:p>
          <a:p>
            <a:pPr algn="just"/>
            <a:r>
              <a:rPr lang="ru-RU" dirty="0" smtClean="0"/>
              <a:t>Семьям, имеющим детей-инвалидов, занимаемые ими жилые помещения могут быть       заменены на другие равноценные жилые помещения в соответствии с индивидуальной программой реабилитации инвалида (переселение с верхних этажей домов на нижние, приближение к месту жительства родных и близких и т.п.) (Постановление Правительства РФ «О предоставлении льгот инвалидам и семьям, имеющим детей-инвалидов, по обеспечению их жилыми помещениями, оплате жилья и коммунальных услуг» от 27.07.1996 №901).</a:t>
            </a:r>
          </a:p>
          <a:p>
            <a:pPr algn="just"/>
            <a:r>
              <a:rPr lang="ru-RU" dirty="0" smtClean="0"/>
              <a:t>Семьи, имеющие детей-инвалидов, нуждающиеся в улучшении жилищных условий, и вставшие на учет до 01 января 2005 года, имеют право на </a:t>
            </a:r>
            <a:r>
              <a:rPr lang="ru-RU" dirty="0"/>
              <a:t>меры социальной поддержки по обеспечению жилыми </a:t>
            </a:r>
            <a:r>
              <a:rPr lang="ru-RU" dirty="0" smtClean="0"/>
              <a:t>помещениями        (ч.5 ст. 1 </a:t>
            </a:r>
            <a:r>
              <a:rPr lang="ru-RU" sz="2500" dirty="0" smtClean="0"/>
              <a:t>Закона Приморского края «Об </a:t>
            </a:r>
            <a:r>
              <a:rPr lang="ru-RU" sz="2500" dirty="0"/>
              <a:t>обеспечении жилыми помещениями ветеранов, инвалидов и семей, имеющих детей-инвалидов, на территории Приморского края» от 26 июня 2006 г. № </a:t>
            </a:r>
            <a:r>
              <a:rPr lang="ru-RU" sz="2500" dirty="0" smtClean="0"/>
              <a:t>389-КЗ, </a:t>
            </a:r>
            <a:r>
              <a:rPr lang="ru-RU" sz="2500" dirty="0"/>
              <a:t>Постановление Администрации Приморского </a:t>
            </a:r>
            <a:r>
              <a:rPr lang="ru-RU" sz="2500" dirty="0" smtClean="0"/>
              <a:t>края «О </a:t>
            </a:r>
            <a:r>
              <a:rPr lang="ru-RU" sz="2500" dirty="0"/>
              <a:t>мерах по реализации Закона Приморского края "Об обеспечении жилыми помещениями ветеранов, инвалидов и семей, имеющих детей-инвалидов, на территории Приморского </a:t>
            </a:r>
            <a:r>
              <a:rPr lang="ru-RU" sz="2500" dirty="0" smtClean="0"/>
              <a:t>края» от </a:t>
            </a:r>
            <a:r>
              <a:rPr lang="ru-RU" sz="2500" dirty="0"/>
              <a:t>24 июля 2009 г. N </a:t>
            </a:r>
            <a:r>
              <a:rPr lang="ru-RU" sz="2500" dirty="0" smtClean="0"/>
              <a:t>191-па).</a:t>
            </a:r>
            <a:endParaRPr lang="ru-RU" sz="2500" dirty="0"/>
          </a:p>
          <a:p>
            <a:pPr algn="just"/>
            <a:r>
              <a:rPr lang="ru-RU" dirty="0" smtClean="0"/>
              <a:t>Жилые помещения, занимаемые инвалидами, оборудуются специальными средствами и приспособлениями в соответствии с индивидуальной программой реабилитации инвалида</a:t>
            </a:r>
            <a:r>
              <a:rPr lang="ru-RU" dirty="0"/>
              <a:t> </a:t>
            </a:r>
            <a:r>
              <a:rPr lang="ru-RU" dirty="0" smtClean="0"/>
              <a:t>  (</a:t>
            </a:r>
            <a:r>
              <a:rPr lang="ru-RU" dirty="0"/>
              <a:t>ст. 17 Федерального закона «О социальной защите инвалидов в Российской Федерации» от 24.11.1995 №181-ФЗ</a:t>
            </a:r>
            <a:r>
              <a:rPr lang="ru-RU" dirty="0" smtClean="0"/>
              <a:t>).</a:t>
            </a:r>
          </a:p>
          <a:p>
            <a:pPr algn="just"/>
            <a:r>
              <a:rPr lang="ru-RU" dirty="0" smtClean="0"/>
              <a:t>Инвалидам и семьям, имеющим в своем составе инвалидов, предоставляется право на первоочередное получение земельных участков для индивидуального жилищного строительства, ведения подсобного и дачного   хозяйства и садоводства (</a:t>
            </a:r>
            <a:r>
              <a:rPr lang="ru-RU" dirty="0"/>
              <a:t>ст. 17 Федерального закона «О социальной защите инвалидов в Российской Федерации» от 24.11.1995 №181-ФЗ</a:t>
            </a:r>
            <a:r>
              <a:rPr lang="ru-RU" dirty="0" smtClean="0"/>
              <a:t>).</a:t>
            </a:r>
          </a:p>
          <a:p>
            <a:pPr algn="just"/>
            <a:endParaRPr lang="ru-RU" dirty="0"/>
          </a:p>
          <a:p>
            <a:pPr algn="just"/>
            <a:endParaRPr lang="ru-RU" dirty="0" smtClean="0"/>
          </a:p>
          <a:p>
            <a:pPr algn="just"/>
            <a:endParaRPr lang="ru-RU" dirty="0"/>
          </a:p>
          <a:p>
            <a:pPr algn="just"/>
            <a:endParaRPr lang="ru-RU" dirty="0"/>
          </a:p>
        </p:txBody>
      </p:sp>
    </p:spTree>
    <p:extLst>
      <p:ext uri="{BB962C8B-B14F-4D97-AF65-F5344CB8AC3E}">
        <p14:creationId xmlns:p14="http://schemas.microsoft.com/office/powerpoint/2010/main" val="10728013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охрану здоровья</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обеспечение лекарственными средствами по рецептам врача, перечень которых утвержден приказом Министерства здравоохранения и социального развития от   18.09.2006 №665;</a:t>
            </a:r>
          </a:p>
          <a:p>
            <a:pPr algn="just"/>
            <a:r>
              <a:rPr lang="ru-RU" dirty="0" smtClean="0"/>
              <a:t>обеспечение изделиями медицинского назначения: иглами инсулиновыми, тест-полосками для определения содержания глюкозы в крови, шприц-ручками (приказ </a:t>
            </a:r>
            <a:r>
              <a:rPr lang="ru-RU" dirty="0"/>
              <a:t>Министерства здравоохранения и социального развития от   </a:t>
            </a:r>
            <a:r>
              <a:rPr lang="ru-RU" dirty="0" smtClean="0"/>
              <a:t>09.01.2008 №1);</a:t>
            </a:r>
          </a:p>
          <a:p>
            <a:pPr algn="just"/>
            <a:r>
              <a:rPr lang="ru-RU" dirty="0"/>
              <a:t>о</a:t>
            </a:r>
            <a:r>
              <a:rPr lang="ru-RU" dirty="0" smtClean="0"/>
              <a:t>беспечение специализированными продуктами лечебного питания для детей-инвалидов: без </a:t>
            </a:r>
            <a:r>
              <a:rPr lang="ru-RU" dirty="0" err="1" smtClean="0"/>
              <a:t>фенилаланина</a:t>
            </a:r>
            <a:r>
              <a:rPr lang="ru-RU" dirty="0" smtClean="0"/>
              <a:t>, для детей-инвалидов, страдающих </a:t>
            </a:r>
            <a:r>
              <a:rPr lang="ru-RU" dirty="0" err="1" smtClean="0"/>
              <a:t>фенилкетонурией</a:t>
            </a:r>
            <a:r>
              <a:rPr lang="ru-RU" dirty="0" smtClean="0"/>
              <a:t>; без лактозы и галактозы, для детей-инвалидов, страдающих </a:t>
            </a:r>
            <a:r>
              <a:rPr lang="ru-RU" dirty="0" err="1" smtClean="0"/>
              <a:t>галактоземией</a:t>
            </a:r>
            <a:r>
              <a:rPr lang="ru-RU" dirty="0" smtClean="0"/>
              <a:t>, без </a:t>
            </a:r>
            <a:r>
              <a:rPr lang="ru-RU" dirty="0" err="1" smtClean="0"/>
              <a:t>глютена</a:t>
            </a:r>
            <a:r>
              <a:rPr lang="ru-RU" dirty="0" smtClean="0"/>
              <a:t>, для детей-инвалидов, страдающих </a:t>
            </a:r>
            <a:r>
              <a:rPr lang="ru-RU" dirty="0" err="1" smtClean="0"/>
              <a:t>целиакией</a:t>
            </a:r>
            <a:r>
              <a:rPr lang="ru-RU" dirty="0" smtClean="0"/>
              <a:t> (приказ </a:t>
            </a:r>
            <a:r>
              <a:rPr lang="ru-RU" dirty="0"/>
              <a:t>Министерства здравоохранения и социального развития от   09.01.2008 №1);</a:t>
            </a:r>
          </a:p>
          <a:p>
            <a:pPr algn="just"/>
            <a:r>
              <a:rPr lang="ru-RU" dirty="0"/>
              <a:t>п</a:t>
            </a:r>
            <a:r>
              <a:rPr lang="ru-RU" dirty="0" smtClean="0"/>
              <a:t>олучение при наличии медицинских показаний бесплатной путевки на санаторно-курортное лечение, на получение второй путевки и на бесплатный проезд на пригородном железнодорожном транспорте, а также междугородном транспорте к месту лечения и обратно для сопровождающего их лица (ст. 6.2 Федерального закона «О государственной социальной помощи» от 17.07.1999 №178-ФЗ).</a:t>
            </a:r>
            <a:endParaRPr lang="ru-RU" dirty="0"/>
          </a:p>
          <a:p>
            <a:pPr algn="just"/>
            <a:endParaRPr lang="ru-RU" dirty="0"/>
          </a:p>
        </p:txBody>
      </p:sp>
    </p:spTree>
    <p:extLst>
      <p:ext uri="{BB962C8B-B14F-4D97-AF65-F5344CB8AC3E}">
        <p14:creationId xmlns:p14="http://schemas.microsoft.com/office/powerpoint/2010/main" val="12475169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образование</a:t>
            </a:r>
            <a:endParaRPr lang="ru-RU" dirty="0"/>
          </a:p>
        </p:txBody>
      </p:sp>
      <p:sp>
        <p:nvSpPr>
          <p:cNvPr id="3" name="Объект 2"/>
          <p:cNvSpPr>
            <a:spLocks noGrp="1"/>
          </p:cNvSpPr>
          <p:nvPr>
            <p:ph idx="1"/>
          </p:nvPr>
        </p:nvSpPr>
        <p:spPr/>
        <p:txBody>
          <a:bodyPr>
            <a:normAutofit fontScale="32500" lnSpcReduction="20000"/>
          </a:bodyPr>
          <a:lstStyle/>
          <a:p>
            <a:pPr algn="just"/>
            <a:r>
              <a:rPr lang="ru-RU" dirty="0" smtClean="0"/>
              <a:t>Образовательные учреждения совместно с органами социальной защиты населения и органами здравоохранения обеспечивают дошкольное, внешкольное воспитание и образование  детей-инвалидов, получение инвалидами среднего общего образования, среднего профессионального и высшего  профессионального образования в соответствии с индивидуальной программой реабилитации инвалида (ст.18 Федерального закона «</a:t>
            </a:r>
            <a:r>
              <a:rPr lang="ru-RU" dirty="0"/>
              <a:t>О социальной защите инвалидов в Российской Федерации» от 24.11.1995 №181-ФЗ</a:t>
            </a:r>
            <a:r>
              <a:rPr lang="ru-RU" dirty="0" smtClean="0"/>
              <a:t>).</a:t>
            </a:r>
          </a:p>
          <a:p>
            <a:pPr algn="just"/>
            <a:r>
              <a:rPr lang="ru-RU" dirty="0" smtClean="0"/>
              <a:t>Детям-инвалидам дошкольного возраста предоставляются необходимые реабилитационные меры и создаются условия для пребывания в детских дошкольных учреждениях общего типа (Федеральный закон </a:t>
            </a:r>
            <a:r>
              <a:rPr lang="ru-RU" dirty="0"/>
              <a:t>«О социальной защите инвалидов в Российской Федерации» от 24.11.1995 №181-ФЗ).</a:t>
            </a:r>
          </a:p>
          <a:p>
            <a:pPr algn="just"/>
            <a:r>
              <a:rPr lang="ru-RU" dirty="0" smtClean="0"/>
              <a:t>Для детей-инвалидов, состояние здоровья которых  исключает возможность их пребывания в детских дошкольных учреждениях общего типа, создаются специальные дошкольные учреждения (</a:t>
            </a:r>
            <a:r>
              <a:rPr lang="ru-RU" dirty="0"/>
              <a:t>Федеральный закон «О социальной защите инвалидов в Российской Федерации» от 24.11.1995 №181-ФЗ</a:t>
            </a:r>
            <a:r>
              <a:rPr lang="ru-RU" dirty="0" smtClean="0"/>
              <a:t>).</a:t>
            </a:r>
          </a:p>
          <a:p>
            <a:pPr algn="just"/>
            <a:r>
              <a:rPr lang="ru-RU" dirty="0" smtClean="0"/>
              <a:t>При невозможности         осуществлять воспитание и обучение детей-инвалидов в общих или специальных дошкольных и общеобразовательных учреждениях органы управления образования и образовательные учреждения обеспечивают с согласия родителей обучение детей-инвалидов по полной общеобразовательной    или индивидуальной программе на дому (Федеральный закон « О социальной защите инвалидов </a:t>
            </a:r>
            <a:r>
              <a:rPr lang="ru-RU" dirty="0"/>
              <a:t>в Российской Федерации» от 24.11.1995 №</a:t>
            </a:r>
            <a:r>
              <a:rPr lang="ru-RU" dirty="0" smtClean="0"/>
              <a:t>181-ФЗ, </a:t>
            </a:r>
            <a:r>
              <a:rPr lang="ru-RU" sz="2500" dirty="0" smtClean="0"/>
              <a:t>Порядок</a:t>
            </a:r>
            <a:r>
              <a:rPr lang="ru-RU" sz="2500" dirty="0"/>
              <a:t/>
            </a:r>
            <a:br>
              <a:rPr lang="ru-RU" sz="2500" dirty="0"/>
            </a:br>
            <a:r>
              <a:rPr lang="ru-RU" sz="2500" dirty="0"/>
              <a:t>воспитания и обучения детей-инвалидов на дому в Приморском крае</a:t>
            </a:r>
            <a:br>
              <a:rPr lang="ru-RU" sz="2500" dirty="0"/>
            </a:br>
            <a:r>
              <a:rPr lang="ru-RU" sz="2500" dirty="0"/>
              <a:t>(утв. </a:t>
            </a:r>
            <a:r>
              <a:rPr lang="ru-RU" sz="2500" dirty="0" smtClean="0"/>
              <a:t>Постановлением Администрации </a:t>
            </a:r>
            <a:r>
              <a:rPr lang="ru-RU" sz="2500" dirty="0"/>
              <a:t>Приморского края от 2 марта 2011 г. N </a:t>
            </a:r>
            <a:r>
              <a:rPr lang="ru-RU" sz="2500" dirty="0" smtClean="0"/>
              <a:t>58-па</a:t>
            </a:r>
            <a:r>
              <a:rPr lang="ru-RU" dirty="0" smtClean="0"/>
              <a:t>).</a:t>
            </a:r>
          </a:p>
          <a:p>
            <a:pPr algn="just"/>
            <a:r>
              <a:rPr lang="ru-RU" dirty="0" smtClean="0"/>
              <a:t>Дети-инвалиды обеспечиваются местами в детских дошкольных , лечебно-профилактических и оздоровительных учреждениях в первоочередном порядке (Указ Президента РФ «О дополнительных мерах государственной поддержке инвалидов» от 02.10.1992  №1157).</a:t>
            </a:r>
          </a:p>
          <a:p>
            <a:pPr algn="just"/>
            <a:r>
              <a:rPr lang="ru-RU" dirty="0" smtClean="0"/>
              <a:t>Создаются </a:t>
            </a:r>
            <a:r>
              <a:rPr lang="ru-RU" dirty="0"/>
              <a:t>необходимые условия для получения без дискриминации качественного образования лицами с ограниченными возможностями здоровья, для коррекции нарушений развития и социальной адаптации, оказания ранней коррекционной помощи на основе специальных педагогических подходов и наиболее подходящих для этих лиц языков, методов и способов общения и условия, в максимальной степени способствующие получению образования определенного уровня и определенной направленности, а также социальному развитию этих лиц, в том числе посредством организации инклюзивного образования лиц с ограниченными возможностями </a:t>
            </a:r>
            <a:r>
              <a:rPr lang="ru-RU" dirty="0" smtClean="0"/>
              <a:t>здоровья </a:t>
            </a:r>
            <a:r>
              <a:rPr lang="ru-RU" dirty="0" smtClean="0"/>
              <a:t>(</a:t>
            </a:r>
            <a:r>
              <a:rPr lang="ru-RU" dirty="0" smtClean="0"/>
              <a:t>ст. </a:t>
            </a:r>
            <a:r>
              <a:rPr lang="ru-RU" dirty="0" smtClean="0"/>
              <a:t>5 </a:t>
            </a:r>
            <a:r>
              <a:rPr lang="ru-RU" dirty="0" smtClean="0"/>
              <a:t>Федерального закона от </a:t>
            </a:r>
            <a:r>
              <a:rPr lang="ru-RU" dirty="0"/>
              <a:t>29.12.2012 N </a:t>
            </a:r>
            <a:r>
              <a:rPr lang="ru-RU" dirty="0" smtClean="0"/>
              <a:t>273-ФЗ (</a:t>
            </a:r>
            <a:r>
              <a:rPr lang="ru-RU" dirty="0"/>
              <a:t>ред. от 31.12.2014</a:t>
            </a:r>
            <a:r>
              <a:rPr lang="ru-RU" dirty="0" smtClean="0"/>
              <a:t>) «Об </a:t>
            </a:r>
            <a:r>
              <a:rPr lang="ru-RU" dirty="0"/>
              <a:t>образовании в Российской </a:t>
            </a:r>
            <a:r>
              <a:rPr lang="ru-RU" dirty="0" smtClean="0"/>
              <a:t>Федерации» (</a:t>
            </a:r>
            <a:r>
              <a:rPr lang="ru-RU" dirty="0"/>
              <a:t>с изм. и доп., вступ. в силу с 31.03.2015</a:t>
            </a:r>
            <a:r>
              <a:rPr lang="ru-RU" dirty="0" smtClean="0"/>
              <a:t>)</a:t>
            </a:r>
            <a:r>
              <a:rPr lang="ru-RU" dirty="0" smtClean="0"/>
              <a:t>).</a:t>
            </a:r>
            <a:endParaRPr lang="ru-RU" dirty="0" smtClean="0"/>
          </a:p>
          <a:p>
            <a:pPr algn="just"/>
            <a:r>
              <a:rPr lang="ru-RU" dirty="0"/>
              <a:t>Для обучающихся, осваивающих основные общеобразовательные программы и нуждающихся в длительном лечении, создаются образовательные организации, в том числе санаторные, в которых проводятся необходимые лечебные, реабилитационные и оздоровительные мероприятия для таких обучающихся. Обучение таких детей, а также детей-инвалидов, которые по состоянию здоровья не могут посещать образовательные организации, может быть также организовано образовательными организациями на дому или в медицинских организациях. Основанием для организации обучения на дому или в медицинской организации являются заключение медицинской организации и в письменной форме обращение родителей (законных </a:t>
            </a:r>
            <a:r>
              <a:rPr lang="ru-RU" dirty="0" smtClean="0"/>
              <a:t>представителей) (</a:t>
            </a:r>
            <a:r>
              <a:rPr lang="ru-RU" dirty="0"/>
              <a:t>ст. </a:t>
            </a:r>
            <a:r>
              <a:rPr lang="ru-RU" dirty="0" smtClean="0"/>
              <a:t>41 </a:t>
            </a:r>
            <a:r>
              <a:rPr lang="ru-RU" dirty="0"/>
              <a:t>Федерального закона от 29.12.2012 N 273-ФЗ (ред. от 31.12.2014) «Об образовании в Российской Федерации» (с изм. и доп., вступ. в силу с 31.03.2015</a:t>
            </a:r>
            <a:r>
              <a:rPr lang="ru-RU" dirty="0" smtClean="0"/>
              <a:t>)).</a:t>
            </a:r>
          </a:p>
          <a:p>
            <a:pPr algn="just"/>
            <a:r>
              <a:rPr lang="ru-RU" dirty="0" smtClean="0"/>
              <a:t>Право </a:t>
            </a:r>
            <a:r>
              <a:rPr lang="ru-RU" dirty="0"/>
              <a:t>на прием на обучение по программам </a:t>
            </a:r>
            <a:r>
              <a:rPr lang="ru-RU" dirty="0" err="1"/>
              <a:t>бакалавриата</a:t>
            </a:r>
            <a:r>
              <a:rPr lang="ru-RU" dirty="0"/>
              <a:t> и программам </a:t>
            </a:r>
            <a:r>
              <a:rPr lang="ru-RU" dirty="0" err="1"/>
              <a:t>специалитета</a:t>
            </a:r>
            <a:r>
              <a:rPr lang="ru-RU" dirty="0"/>
              <a:t> за счет бюджетных ассигнований федерального бюджета, бюджетов субъектов Российской Федерации и местных бюджетов в пределах установленной квоты имеют дети-инвалиды, инвалиды I и II групп, инвалиды с детства, инвалиды вследствие военной травмы или заболевания, полученных в период прохождения военной службы, которым согласно заключению федерального учреждения медико-социальной экспертизы не противопоказано обучение в соответствующих образовательных </a:t>
            </a:r>
            <a:r>
              <a:rPr lang="ru-RU" dirty="0" smtClean="0"/>
              <a:t>организациях (</a:t>
            </a:r>
            <a:r>
              <a:rPr lang="ru-RU" dirty="0"/>
              <a:t>ст.71 Федерального закона от 29.12.2012 N 273-ФЗ (ред. от 31.12.2014) «Об образовании в Российской Федерации» (с изм. и доп., вступ. в силу с 31.03.2015</a:t>
            </a:r>
            <a:r>
              <a:rPr lang="ru-RU" dirty="0" smtClean="0"/>
              <a:t>)).</a:t>
            </a:r>
            <a:endParaRPr lang="ru-RU" dirty="0"/>
          </a:p>
          <a:p>
            <a:pPr marL="0" indent="0" algn="just">
              <a:buNone/>
            </a:pPr>
            <a:endParaRPr lang="ru-RU" dirty="0">
              <a:solidFill>
                <a:srgbClr val="FF0000"/>
              </a:solidFill>
            </a:endParaRPr>
          </a:p>
          <a:p>
            <a:pPr algn="just"/>
            <a:endParaRPr lang="ru-RU" dirty="0"/>
          </a:p>
          <a:p>
            <a:pPr algn="just"/>
            <a:endParaRPr lang="ru-RU" dirty="0"/>
          </a:p>
        </p:txBody>
      </p:sp>
    </p:spTree>
    <p:extLst>
      <p:ext uri="{BB962C8B-B14F-4D97-AF65-F5344CB8AC3E}">
        <p14:creationId xmlns:p14="http://schemas.microsoft.com/office/powerpoint/2010/main" val="894807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получение информации</a:t>
            </a:r>
            <a:endParaRPr lang="ru-RU" dirty="0"/>
          </a:p>
        </p:txBody>
      </p:sp>
      <p:sp>
        <p:nvSpPr>
          <p:cNvPr id="3" name="Объект 2"/>
          <p:cNvSpPr>
            <a:spLocks noGrp="1"/>
          </p:cNvSpPr>
          <p:nvPr>
            <p:ph idx="1"/>
          </p:nvPr>
        </p:nvSpPr>
        <p:spPr/>
        <p:txBody>
          <a:bodyPr>
            <a:normAutofit fontScale="77500" lnSpcReduction="20000"/>
          </a:bodyPr>
          <a:lstStyle/>
          <a:p>
            <a:pPr algn="just"/>
            <a:endParaRPr lang="ru-RU" dirty="0"/>
          </a:p>
          <a:p>
            <a:pPr algn="just"/>
            <a:r>
              <a:rPr lang="ru-RU" dirty="0" smtClean="0"/>
              <a:t>Государство гарантирует инвалиду право на получение необходимой информации. Обеспечение выпуска литературы для инвалидов по зрению является расходным обязательством Российской Федерации. Приобретение периодической, научной, учебно-методической, справочно-информационной и художественной литературы для инвалидов, в том числе издаваемой на магнитофонных кассетах и рельефно-точечным шрифтом Брайля, для образовательных учреждений и библиотек, находящихся в ведении субъектов РФ, муниципальных образовательных учреждений является расходным обязательством органа местного самоуправления. Язык жестов признается как средство межличностного общения. Вводится система субтитрирования или сурдоперевода телевизионных программ, кино – и видеофильмов (ст.14 Федерального закона «О социальной защите инвалидов в Российской Федерации» от 24.11.1995 №181-ФЗ). </a:t>
            </a:r>
            <a:endParaRPr lang="ru-RU" dirty="0"/>
          </a:p>
        </p:txBody>
      </p:sp>
    </p:spTree>
    <p:extLst>
      <p:ext uri="{BB962C8B-B14F-4D97-AF65-F5344CB8AC3E}">
        <p14:creationId xmlns:p14="http://schemas.microsoft.com/office/powerpoint/2010/main" val="11594875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Права детей-инвалидов </a:t>
            </a:r>
            <a:br>
              <a:rPr lang="ru-RU" dirty="0" smtClean="0"/>
            </a:br>
            <a:r>
              <a:rPr lang="ru-RU" dirty="0" smtClean="0"/>
              <a:t>на труд</a:t>
            </a:r>
            <a:endParaRPr lang="ru-RU" dirty="0"/>
          </a:p>
        </p:txBody>
      </p:sp>
      <p:sp>
        <p:nvSpPr>
          <p:cNvPr id="3" name="Объект 2"/>
          <p:cNvSpPr>
            <a:spLocks noGrp="1"/>
          </p:cNvSpPr>
          <p:nvPr>
            <p:ph idx="1"/>
          </p:nvPr>
        </p:nvSpPr>
        <p:spPr/>
        <p:txBody>
          <a:bodyPr>
            <a:normAutofit fontScale="62500" lnSpcReduction="20000"/>
          </a:bodyPr>
          <a:lstStyle/>
          <a:p>
            <a:pPr algn="just"/>
            <a:r>
              <a:rPr lang="ru-RU" dirty="0" smtClean="0"/>
              <a:t>Работодатель  обязан создавать для инвалидов условия труда в соответствии с индивидуальной программой реабилитации (ст. 224 ТК РФ).</a:t>
            </a:r>
          </a:p>
          <a:p>
            <a:pPr algn="just"/>
            <a:r>
              <a:rPr lang="ru-RU" dirty="0" smtClean="0"/>
              <a:t>Организациям, численность работников которых составляет более 100 человек, законодательством субъекта РФ устанавливается квота для приема на работу инвалидов к среднесписочной численности     работников (но не менее 2 и не более 4 процентов) (</a:t>
            </a:r>
            <a:r>
              <a:rPr lang="ru-RU" dirty="0"/>
              <a:t>Федеральный закон « О социальной защите инвалидов в Российской Федерации» от 24.11.1995 №</a:t>
            </a:r>
            <a:r>
              <a:rPr lang="ru-RU" dirty="0" smtClean="0"/>
              <a:t>181-ФЗ).</a:t>
            </a:r>
            <a:r>
              <a:rPr lang="ru-RU" dirty="0"/>
              <a:t> В Приморском </a:t>
            </a:r>
            <a:r>
              <a:rPr lang="ru-RU" dirty="0" smtClean="0"/>
              <a:t>крае установлена квота – 2 процента    (</a:t>
            </a:r>
            <a:r>
              <a:rPr lang="ru-RU" dirty="0"/>
              <a:t>Закон Приморского </a:t>
            </a:r>
            <a:r>
              <a:rPr lang="ru-RU" dirty="0" smtClean="0"/>
              <a:t>края «О </a:t>
            </a:r>
            <a:r>
              <a:rPr lang="ru-RU" dirty="0"/>
              <a:t>квотировании рабочих мест для инвалидов в Приморском </a:t>
            </a:r>
            <a:r>
              <a:rPr lang="ru-RU" dirty="0" smtClean="0"/>
              <a:t>крае» от </a:t>
            </a:r>
            <a:r>
              <a:rPr lang="ru-RU" dirty="0"/>
              <a:t>30 </a:t>
            </a:r>
            <a:r>
              <a:rPr lang="ru-RU" dirty="0" smtClean="0"/>
              <a:t>апреля </a:t>
            </a:r>
            <a:r>
              <a:rPr lang="ru-RU" dirty="0"/>
              <a:t>2002 г. </a:t>
            </a:r>
            <a:r>
              <a:rPr lang="ru-RU" dirty="0" smtClean="0"/>
              <a:t>№ 221-КЗ).</a:t>
            </a:r>
          </a:p>
          <a:p>
            <a:pPr algn="just"/>
            <a:r>
              <a:rPr lang="ru-RU" dirty="0" smtClean="0"/>
              <a:t>Продолжительность ежедневной работы (смены) не может превышать: для работников в возрасте от 15 до 16 лет – 5 часов, в возрасте от 16 до 18 лет – 7 часов; для инвалидов – в соответствии с медицинским  заключением (ст. 94 ТК РФ).</a:t>
            </a:r>
          </a:p>
          <a:p>
            <a:pPr algn="just"/>
            <a:r>
              <a:rPr lang="ru-RU" dirty="0" smtClean="0"/>
              <a:t>Для инвалидов устанавливается сокращенная продолжительность рабочего времени с сохранением полной оплаты труда. Ежегодный отпуск не менее 30 календарных дней (ст. 23 Федерального закона </a:t>
            </a:r>
            <a:r>
              <a:rPr lang="ru-RU" dirty="0"/>
              <a:t>« О социальной защите инвалидов в Российской Федерации» от 24.11.1995 №181-ФЗ).</a:t>
            </a:r>
            <a:endParaRPr lang="ru-RU" dirty="0" smtClean="0"/>
          </a:p>
        </p:txBody>
      </p:sp>
    </p:spTree>
    <p:extLst>
      <p:ext uri="{BB962C8B-B14F-4D97-AF65-F5344CB8AC3E}">
        <p14:creationId xmlns:p14="http://schemas.microsoft.com/office/powerpoint/2010/main" val="2134117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Права детей-инвалидов </a:t>
            </a:r>
            <a:br>
              <a:rPr lang="ru-RU" sz="3600" dirty="0" smtClean="0"/>
            </a:br>
            <a:r>
              <a:rPr lang="ru-RU" sz="3600" dirty="0" smtClean="0"/>
              <a:t>на социальную реабилитацию и социально-бытовое обслуживание</a:t>
            </a:r>
            <a:endParaRPr lang="ru-RU" sz="3600" dirty="0"/>
          </a:p>
        </p:txBody>
      </p:sp>
      <p:sp>
        <p:nvSpPr>
          <p:cNvPr id="3" name="Объект 2"/>
          <p:cNvSpPr>
            <a:spLocks noGrp="1"/>
          </p:cNvSpPr>
          <p:nvPr>
            <p:ph idx="1"/>
          </p:nvPr>
        </p:nvSpPr>
        <p:spPr/>
        <p:txBody>
          <a:bodyPr>
            <a:normAutofit fontScale="40000" lnSpcReduction="20000"/>
          </a:bodyPr>
          <a:lstStyle/>
          <a:p>
            <a:pPr algn="just"/>
            <a:r>
              <a:rPr lang="ru-RU" dirty="0" smtClean="0"/>
              <a:t>Государство гарантирует инвалидам проведение реабилитационных мероприятий, получение технических средств и услуг, предусмотренных федеральным перечнем реабилитационных мероприятий, технических средств реабилитации и услуг, предоставляемых инвалиду за счет средств федерального бюджета (ст. 10 Федерального закона</a:t>
            </a:r>
            <a:r>
              <a:rPr lang="ru-RU" dirty="0"/>
              <a:t> </a:t>
            </a:r>
            <a:r>
              <a:rPr lang="ru-RU" dirty="0" smtClean="0"/>
              <a:t>«О </a:t>
            </a:r>
            <a:r>
              <a:rPr lang="ru-RU" dirty="0"/>
              <a:t>социальной защите инвалидов в Российской Федерации» от 24.11.1995 №</a:t>
            </a:r>
            <a:r>
              <a:rPr lang="ru-RU" dirty="0" smtClean="0"/>
              <a:t>181-ФЗ, распоряжение Правительства РФ №2347-р от 30.12.2005).</a:t>
            </a:r>
          </a:p>
          <a:p>
            <a:pPr algn="just"/>
            <a:r>
              <a:rPr lang="ru-RU" dirty="0" smtClean="0"/>
              <a:t>При установленных медицинских показаниях в соответствии с индивидуальной программой реабилитации инвалиды обеспечиваются техническими средствами реабилитации за счет           средств федерального бюджета и Фонда социального страхования Российской Федерации. Технические средства реабилитации передаются инвалидам в безвозмездное пользование (</a:t>
            </a:r>
            <a:r>
              <a:rPr lang="ru-RU" dirty="0"/>
              <a:t>ст. </a:t>
            </a:r>
            <a:r>
              <a:rPr lang="ru-RU" dirty="0" smtClean="0"/>
              <a:t>11.1 </a:t>
            </a:r>
            <a:r>
              <a:rPr lang="ru-RU" dirty="0"/>
              <a:t>Федерального закона </a:t>
            </a:r>
            <a:r>
              <a:rPr lang="ru-RU" dirty="0" smtClean="0"/>
              <a:t>«О </a:t>
            </a:r>
            <a:r>
              <a:rPr lang="ru-RU" dirty="0"/>
              <a:t>социальной защите инвалидов в Российской Федерации» от 24.11.1995 №</a:t>
            </a:r>
            <a:r>
              <a:rPr lang="ru-RU" dirty="0" smtClean="0"/>
              <a:t>181-ФЗ).</a:t>
            </a:r>
          </a:p>
          <a:p>
            <a:pPr algn="just"/>
            <a:r>
              <a:rPr lang="ru-RU" dirty="0" smtClean="0"/>
              <a:t>Обеспечение техническими средствами и изделиями осуществляется путем: а) предоставления соответствующего технического  средства; б) оказания услуг по ремонту или замене ранее предоставленного технического средства; в) предоставления проезда ребенку-инвалиду и сопровождающему лицу к месту нахождения организации, обеспечивающей техническими средствами, в которую выдано направление; г) оплаты проживания ребенка-инвалида и сопровождающего лица в случае изготовления технического средства в амбулаторных условиях; д) выплаты компенсации    расходов на мероприятия, указанные в подпунктах «а»-»в».</a:t>
            </a:r>
          </a:p>
          <a:p>
            <a:pPr algn="just"/>
            <a:r>
              <a:rPr lang="ru-RU" dirty="0" smtClean="0"/>
              <a:t>Инвалиды обеспечиваются необходимыми средствами телекоммуникационного обслуживания,  специальными телефонными аппаратами (в том числе для абонентов с дефектами слуха), переговорными пунктами коллективного пользования (ст.28 .</a:t>
            </a:r>
            <a:r>
              <a:rPr lang="ru-RU" dirty="0"/>
              <a:t> Федерального закона «О социальной защите инвалидов в Российской Федерации» от 24.11.1995 №</a:t>
            </a:r>
            <a:r>
              <a:rPr lang="ru-RU" dirty="0" smtClean="0"/>
              <a:t>181-ФЗ).</a:t>
            </a:r>
          </a:p>
          <a:p>
            <a:pPr algn="just"/>
            <a:r>
              <a:rPr lang="ru-RU" dirty="0" smtClean="0"/>
              <a:t>Инвалиды обеспечиваются бытовыми приборами, </a:t>
            </a:r>
            <a:r>
              <a:rPr lang="ru-RU" dirty="0" err="1" smtClean="0"/>
              <a:t>тифло</a:t>
            </a:r>
            <a:r>
              <a:rPr lang="ru-RU" dirty="0" smtClean="0"/>
              <a:t>-, </a:t>
            </a:r>
            <a:r>
              <a:rPr lang="ru-RU" dirty="0" err="1" smtClean="0"/>
              <a:t>сурдо</a:t>
            </a:r>
            <a:r>
              <a:rPr lang="ru-RU" dirty="0"/>
              <a:t> </a:t>
            </a:r>
            <a:r>
              <a:rPr lang="ru-RU" dirty="0" smtClean="0"/>
              <a:t>– и другими средствами, необходимыми им для социальной адаптации. Ремонт    указанных приборов и средств </a:t>
            </a:r>
            <a:r>
              <a:rPr lang="ru-RU" dirty="0" err="1" smtClean="0"/>
              <a:t>произволится</a:t>
            </a:r>
            <a:r>
              <a:rPr lang="ru-RU" dirty="0" smtClean="0"/>
              <a:t> инвалидам бесплатно или на льготных условиях (Федеральный закон </a:t>
            </a:r>
            <a:r>
              <a:rPr lang="ru-RU" dirty="0"/>
              <a:t>«О социальной защите инвалидов в Российской Федерации» от 24.11.1995 №181-ФЗ</a:t>
            </a:r>
            <a:r>
              <a:rPr lang="ru-RU" dirty="0" smtClean="0"/>
              <a:t>).</a:t>
            </a:r>
          </a:p>
          <a:p>
            <a:pPr algn="just"/>
            <a:r>
              <a:rPr lang="ru-RU" dirty="0" smtClean="0"/>
              <a:t>Детям-инвалидам, имеющим транспортные средства в соответствии с медицинскими показаниями, или их законным представителям предоставляется компенсация в размере 50% от уплаченной ими страховой премии по договору обязательного страхования гражданской ответственности владельцев транспортных средств </a:t>
            </a:r>
            <a:r>
              <a:rPr lang="ru-RU" sz="2500" dirty="0"/>
              <a:t>(Правила</a:t>
            </a:r>
            <a:br>
              <a:rPr lang="ru-RU" sz="2500" dirty="0"/>
            </a:br>
            <a:r>
              <a:rPr lang="ru-RU" sz="2500" dirty="0"/>
              <a:t>выплаты инвалидам (в том числе детям-инвалидам), имеющим транспортные средства в соответствии с медицинскими показаниями, или их законным представителям компенсации уплаченной ими страховой премии по договору обязательного </a:t>
            </a:r>
            <a:r>
              <a:rPr lang="ru-RU" sz="2500" dirty="0" smtClean="0"/>
              <a:t>страхования гражданской </a:t>
            </a:r>
            <a:r>
              <a:rPr lang="ru-RU" sz="2500" dirty="0"/>
              <a:t>ответственности владельцев транспортных средств</a:t>
            </a:r>
            <a:br>
              <a:rPr lang="ru-RU" sz="2500" dirty="0"/>
            </a:br>
            <a:r>
              <a:rPr lang="ru-RU" sz="2500" dirty="0"/>
              <a:t>(утв. </a:t>
            </a:r>
            <a:r>
              <a:rPr lang="ru-RU" sz="2500" dirty="0" smtClean="0"/>
              <a:t>постановлением </a:t>
            </a:r>
            <a:r>
              <a:rPr lang="ru-RU" sz="2500" dirty="0"/>
              <a:t>Администрации Приморского края</a:t>
            </a:r>
            <a:br>
              <a:rPr lang="ru-RU" sz="2500" dirty="0"/>
            </a:br>
            <a:r>
              <a:rPr lang="ru-RU" sz="2500" dirty="0" smtClean="0"/>
              <a:t>от 0 9.02. </a:t>
            </a:r>
            <a:r>
              <a:rPr lang="ru-RU" sz="2500" dirty="0"/>
              <a:t>2006 </a:t>
            </a:r>
            <a:r>
              <a:rPr lang="ru-RU" sz="2500" dirty="0" smtClean="0"/>
              <a:t>№ 43-па).</a:t>
            </a:r>
          </a:p>
          <a:p>
            <a:pPr algn="just"/>
            <a:endParaRPr lang="ru-RU" dirty="0" smtClean="0"/>
          </a:p>
        </p:txBody>
      </p:sp>
    </p:spTree>
    <p:extLst>
      <p:ext uri="{BB962C8B-B14F-4D97-AF65-F5344CB8AC3E}">
        <p14:creationId xmlns:p14="http://schemas.microsoft.com/office/powerpoint/2010/main" val="194653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447</TotalTime>
  <Words>2829</Words>
  <Application>Microsoft Office PowerPoint</Application>
  <PresentationFormat>Экран (4:3)</PresentationFormat>
  <Paragraphs>86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Права  ребенка-инвалида</vt:lpstr>
      <vt:lpstr>Инвалид</vt:lpstr>
      <vt:lpstr>Условия признания ребенка инвалидом</vt:lpstr>
      <vt:lpstr>Права детей-инвалидов  на жилье</vt:lpstr>
      <vt:lpstr>Права детей-инвалидов  на охрану здоровья</vt:lpstr>
      <vt:lpstr>Права детей-инвалидов  на образование</vt:lpstr>
      <vt:lpstr>Права детей-инвалидов  на получение информации</vt:lpstr>
      <vt:lpstr>Права детей-инвалидов  на труд</vt:lpstr>
      <vt:lpstr>Права детей-инвалидов  на социальную реабилитацию и социально-бытовое обслуживание</vt:lpstr>
      <vt:lpstr>Права детей-инвалидов  на без барьерной среде</vt:lpstr>
      <vt:lpstr>Права детей-инвалидов  на достойный уровень жизни, материальное обеспечение</vt:lpstr>
      <vt:lpstr>Права детей-инвалидов  на участие в культурной жизни, отдых и развитие</vt:lpstr>
      <vt:lpstr>Права детей-инвалидов  на алименты</vt:lpstr>
      <vt:lpstr>Льготы детей-инвалидов  </vt:lpstr>
      <vt:lpstr>Права и льготы лиц, воспитывающих детей-инвалидов</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Права  ребенка-инвалида</dc:title>
  <cp:lastModifiedBy>Личковаха Анна Викторовна</cp:lastModifiedBy>
  <cp:revision>32</cp:revision>
  <dcterms:modified xsi:type="dcterms:W3CDTF">2015-03-30T03:26:08Z</dcterms:modified>
</cp:coreProperties>
</file>