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81" r:id="rId20"/>
    <p:sldId id="282" r:id="rId21"/>
    <p:sldId id="276" r:id="rId22"/>
    <p:sldId id="277" r:id="rId23"/>
    <p:sldId id="278" r:id="rId24"/>
    <p:sldId id="279" r:id="rId25"/>
    <p:sldId id="283" r:id="rId26"/>
    <p:sldId id="284" r:id="rId27"/>
    <p:sldId id="285" r:id="rId28"/>
    <p:sldId id="286" r:id="rId29"/>
    <p:sldId id="287" r:id="rId30"/>
    <p:sldId id="288" r:id="rId31"/>
    <p:sldId id="289" r:id="rId32"/>
    <p:sldId id="280"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16.10.2013</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16.10.2013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16.10.2013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16.10.2013</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16.10.2013</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16.10.2013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16.10.2013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16.10.2013</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16.10.2013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16.10.2013</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16.10.2013</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16.10.2013</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Ответственность родителей или иных законных представителей</a:t>
            </a:r>
            <a:endParaRPr lang="ru-RU" dirty="0"/>
          </a:p>
        </p:txBody>
      </p:sp>
      <p:sp>
        <p:nvSpPr>
          <p:cNvPr id="3" name="Подзаголовок 2"/>
          <p:cNvSpPr>
            <a:spLocks noGrp="1"/>
          </p:cNvSpPr>
          <p:nvPr>
            <p:ph type="subTitle" idx="1"/>
          </p:nvPr>
        </p:nvSpPr>
        <p:spPr/>
        <p:txBody>
          <a:bodyPr/>
          <a:lstStyle/>
          <a:p>
            <a:pPr algn="r"/>
            <a:r>
              <a:rPr lang="ru-RU" dirty="0"/>
              <a:t>Цена величия - ответственность</a:t>
            </a:r>
            <a:r>
              <a:rPr lang="ru-RU" dirty="0" smtClean="0"/>
              <a:t>.</a:t>
            </a:r>
          </a:p>
          <a:p>
            <a:pPr algn="r"/>
            <a:r>
              <a:rPr lang="ru-RU" dirty="0" smtClean="0"/>
              <a:t> </a:t>
            </a:r>
            <a:r>
              <a:rPr lang="ru-RU" dirty="0"/>
              <a:t>(Уинстон </a:t>
            </a:r>
            <a:r>
              <a:rPr lang="ru-RU" dirty="0" smtClean="0"/>
              <a:t>Черчилль) </a:t>
            </a:r>
            <a:endParaRPr lang="ru-RU" dirty="0"/>
          </a:p>
        </p:txBody>
      </p:sp>
    </p:spTree>
    <p:extLst>
      <p:ext uri="{BB962C8B-B14F-4D97-AF65-F5344CB8AC3E}">
        <p14:creationId xmlns:p14="http://schemas.microsoft.com/office/powerpoint/2010/main" val="2050201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6 лет добавляются: </a:t>
            </a:r>
            <a:r>
              <a:rPr lang="ru-RU" dirty="0"/>
              <a:t/>
            </a:r>
            <a:br>
              <a:rPr lang="ru-RU" dirty="0"/>
            </a:br>
            <a:endParaRPr lang="ru-RU" dirty="0"/>
          </a:p>
        </p:txBody>
      </p:sp>
      <p:sp>
        <p:nvSpPr>
          <p:cNvPr id="3" name="Объект 2"/>
          <p:cNvSpPr>
            <a:spLocks noGrp="1"/>
          </p:cNvSpPr>
          <p:nvPr>
            <p:ph idx="1"/>
          </p:nvPr>
        </p:nvSpPr>
        <p:spPr>
          <a:xfrm>
            <a:off x="337820" y="1484784"/>
            <a:ext cx="8855428" cy="5373216"/>
          </a:xfrm>
        </p:spPr>
        <p:txBody>
          <a:bodyPr>
            <a:normAutofit fontScale="85000" lnSpcReduction="10000"/>
          </a:bodyPr>
          <a:lstStyle/>
          <a:p>
            <a:pPr marL="0" indent="0">
              <a:buNone/>
            </a:pPr>
            <a:r>
              <a:rPr lang="ru-RU" u="sng" dirty="0" smtClean="0">
                <a:effectLst/>
              </a:rPr>
              <a:t>Права</a:t>
            </a:r>
            <a:r>
              <a:rPr lang="ru-RU" u="sng" dirty="0">
                <a:effectLst/>
              </a:rPr>
              <a:t>:</a:t>
            </a:r>
            <a:endParaRPr lang="ru-RU" dirty="0">
              <a:effectLst/>
            </a:endParaRPr>
          </a:p>
          <a:p>
            <a:pPr marL="0" indent="0" algn="just">
              <a:buNone/>
            </a:pPr>
            <a:r>
              <a:rPr lang="ru-RU" dirty="0">
                <a:effectLst/>
              </a:rPr>
              <a:t>- совершать мелкие бытовые сделки, совершать сделки, направленные на безвозмездное получение выгоды, не требующие нотариального удостоверения или </a:t>
            </a:r>
            <a:r>
              <a:rPr lang="ru-RU" dirty="0" smtClean="0">
                <a:effectLst/>
              </a:rPr>
              <a:t>государственной регистрации</a:t>
            </a:r>
            <a:r>
              <a:rPr lang="ru-RU" dirty="0">
                <a:effectLst/>
              </a:rPr>
              <a:t>; совершать сделки по распоряжению средствами, предоставленными родителями или другими людьми, с согласия родителей для определенной цели или свободного распоряжения, (ст. 28 Гражданского Кодекса РФ);</a:t>
            </a:r>
          </a:p>
          <a:p>
            <a:pPr marL="0" indent="0">
              <a:buNone/>
            </a:pPr>
            <a:r>
              <a:rPr lang="ru-RU" dirty="0">
                <a:effectLst/>
              </a:rPr>
              <a:t> </a:t>
            </a:r>
          </a:p>
          <a:p>
            <a:pPr marL="0" indent="0">
              <a:buNone/>
            </a:pPr>
            <a:endParaRPr lang="ru-RU" u="sng" dirty="0" smtClean="0">
              <a:effectLst/>
            </a:endParaRPr>
          </a:p>
          <a:p>
            <a:pPr marL="0" indent="0">
              <a:buNone/>
            </a:pPr>
            <a:endParaRPr lang="ru-RU" u="sng" dirty="0">
              <a:effectLst/>
            </a:endParaRPr>
          </a:p>
          <a:p>
            <a:pPr marL="0" indent="0">
              <a:buNone/>
            </a:pPr>
            <a:endParaRPr lang="ru-RU" u="sng" dirty="0" smtClean="0">
              <a:effectLst/>
            </a:endParaRPr>
          </a:p>
          <a:p>
            <a:pPr marL="0" indent="0">
              <a:buNone/>
            </a:pPr>
            <a:endParaRPr lang="ru-RU" u="sng" dirty="0">
              <a:effectLst/>
            </a:endParaRPr>
          </a:p>
          <a:p>
            <a:pPr marL="0" indent="0">
              <a:buNone/>
            </a:pPr>
            <a:r>
              <a:rPr lang="ru-RU" u="sng" dirty="0" smtClean="0">
                <a:effectLst/>
              </a:rPr>
              <a:t>Обязанности</a:t>
            </a:r>
            <a:r>
              <a:rPr lang="ru-RU" u="sng" dirty="0">
                <a:effectLst/>
              </a:rPr>
              <a:t>:</a:t>
            </a:r>
            <a:endParaRPr lang="ru-RU" dirty="0">
              <a:effectLst/>
            </a:endParaRPr>
          </a:p>
          <a:p>
            <a:pPr marL="0" indent="0">
              <a:buNone/>
            </a:pPr>
            <a:r>
              <a:rPr lang="ru-RU" dirty="0" smtClean="0">
                <a:effectLst/>
              </a:rPr>
              <a:t>- </a:t>
            </a:r>
            <a:r>
              <a:rPr lang="ru-RU" dirty="0">
                <a:effectLst/>
              </a:rPr>
              <a:t>получить основное общее образование </a:t>
            </a:r>
            <a:r>
              <a:rPr lang="ru-RU" dirty="0" smtClean="0">
                <a:effectLst/>
              </a:rPr>
              <a:t>;</a:t>
            </a:r>
            <a:endParaRPr lang="ru-RU" dirty="0">
              <a:effectLst/>
            </a:endParaRPr>
          </a:p>
          <a:p>
            <a:pPr marL="0" indent="0">
              <a:buNone/>
            </a:pPr>
            <a:r>
              <a:rPr lang="ru-RU" dirty="0">
                <a:effectLst/>
              </a:rPr>
              <a:t>- соблюдать правила-поведения, установленные в воспитательных и образовательных учреждениях, дома и в общественных местах.</a:t>
            </a:r>
          </a:p>
          <a:p>
            <a:pPr marL="0" indent="0">
              <a:buNone/>
            </a:pPr>
            <a:endParaRPr lang="ru-RU" dirty="0"/>
          </a:p>
        </p:txBody>
      </p:sp>
      <p:pic>
        <p:nvPicPr>
          <p:cNvPr id="5122" name="Picture 2" descr="C:\Users\Анна\Pictures\imagesCAZUQ38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3573016"/>
            <a:ext cx="3312368"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1373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8 лет добавляются: </a:t>
            </a:r>
            <a:r>
              <a:rPr lang="ru-RU" dirty="0"/>
              <a:t/>
            </a:r>
            <a:br>
              <a:rPr lang="ru-RU" dirty="0"/>
            </a:br>
            <a:endParaRPr lang="ru-RU" dirty="0"/>
          </a:p>
        </p:txBody>
      </p:sp>
      <p:sp>
        <p:nvSpPr>
          <p:cNvPr id="3" name="Объект 2"/>
          <p:cNvSpPr>
            <a:spLocks noGrp="1"/>
          </p:cNvSpPr>
          <p:nvPr>
            <p:ph idx="1"/>
          </p:nvPr>
        </p:nvSpPr>
        <p:spPr>
          <a:xfrm>
            <a:off x="539552" y="1844824"/>
            <a:ext cx="7513610" cy="4680520"/>
          </a:xfrm>
        </p:spPr>
        <p:txBody>
          <a:bodyPr>
            <a:normAutofit/>
          </a:bodyPr>
          <a:lstStyle/>
          <a:p>
            <a:pPr marL="0" indent="0">
              <a:buNone/>
            </a:pPr>
            <a:r>
              <a:rPr lang="ru-RU" u="sng" dirty="0" smtClean="0">
                <a:effectLst/>
              </a:rPr>
              <a:t>Права</a:t>
            </a:r>
            <a:r>
              <a:rPr lang="ru-RU" u="sng" dirty="0">
                <a:effectLst/>
              </a:rPr>
              <a:t>: </a:t>
            </a:r>
            <a:endParaRPr lang="ru-RU" dirty="0">
              <a:effectLst/>
            </a:endParaRPr>
          </a:p>
          <a:p>
            <a:pPr marL="0" indent="0">
              <a:buNone/>
            </a:pPr>
            <a:r>
              <a:rPr lang="ru-RU" dirty="0">
                <a:effectLst/>
              </a:rPr>
              <a:t>-на участие в детском общественном  объединении.</a:t>
            </a:r>
          </a:p>
          <a:p>
            <a:pPr marL="0" indent="0">
              <a:buNone/>
            </a:pPr>
            <a:r>
              <a:rPr lang="ru-RU" dirty="0">
                <a:effectLst/>
              </a:rPr>
              <a:t> </a:t>
            </a:r>
            <a:endParaRPr lang="ru-RU" dirty="0" smtClean="0">
              <a:effectLst/>
            </a:endParaRPr>
          </a:p>
          <a:p>
            <a:pPr marL="0" indent="0">
              <a:buNone/>
            </a:pPr>
            <a:endParaRPr lang="ru-RU" dirty="0">
              <a:effectLst/>
            </a:endParaRPr>
          </a:p>
          <a:p>
            <a:pPr marL="0" indent="0">
              <a:buNone/>
            </a:pPr>
            <a:endParaRPr lang="ru-RU" dirty="0" smtClean="0">
              <a:effectLst/>
            </a:endParaRPr>
          </a:p>
          <a:p>
            <a:pPr marL="0" indent="0">
              <a:buNone/>
            </a:pPr>
            <a:endParaRPr lang="ru-RU" dirty="0">
              <a:effectLst/>
            </a:endParaRPr>
          </a:p>
          <a:p>
            <a:pPr marL="0" indent="0">
              <a:buNone/>
            </a:pPr>
            <a:r>
              <a:rPr lang="ru-RU" u="sng" dirty="0">
                <a:effectLst/>
              </a:rPr>
              <a:t>Обязанности:	</a:t>
            </a:r>
            <a:endParaRPr lang="ru-RU" dirty="0">
              <a:effectLst/>
            </a:endParaRPr>
          </a:p>
          <a:p>
            <a:pPr marL="0" indent="0">
              <a:buNone/>
            </a:pPr>
            <a:r>
              <a:rPr lang="ru-RU" dirty="0">
                <a:effectLst/>
              </a:rPr>
              <a:t>- соблюдать устав, правила детского общественного объединения. </a:t>
            </a:r>
          </a:p>
          <a:p>
            <a:endParaRPr lang="ru-RU" dirty="0"/>
          </a:p>
        </p:txBody>
      </p:sp>
      <p:pic>
        <p:nvPicPr>
          <p:cNvPr id="6146" name="Picture 2" descr="C:\Users\Анна\Pictures\%20%2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23928" y="2852936"/>
            <a:ext cx="3744416" cy="2520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7985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10 лет добавляются: </a:t>
            </a:r>
            <a:r>
              <a:rPr lang="ru-RU" dirty="0"/>
              <a:t/>
            </a:r>
            <a:br>
              <a:rPr lang="ru-RU" dirty="0"/>
            </a:br>
            <a:endParaRPr lang="ru-RU" dirty="0"/>
          </a:p>
        </p:txBody>
      </p:sp>
      <p:sp>
        <p:nvSpPr>
          <p:cNvPr id="3" name="Объект 2"/>
          <p:cNvSpPr>
            <a:spLocks noGrp="1"/>
          </p:cNvSpPr>
          <p:nvPr>
            <p:ph idx="1"/>
          </p:nvPr>
        </p:nvSpPr>
        <p:spPr>
          <a:xfrm>
            <a:off x="282940" y="1916832"/>
            <a:ext cx="8578120" cy="4941168"/>
          </a:xfrm>
        </p:spPr>
        <p:txBody>
          <a:bodyPr>
            <a:normAutofit fontScale="77500" lnSpcReduction="20000"/>
          </a:bodyPr>
          <a:lstStyle/>
          <a:p>
            <a:pPr marL="0" indent="0">
              <a:buNone/>
            </a:pPr>
            <a:r>
              <a:rPr lang="ru-RU" u="sng" dirty="0" smtClean="0">
                <a:effectLst/>
              </a:rPr>
              <a:t>Права</a:t>
            </a:r>
            <a:r>
              <a:rPr lang="ru-RU" u="sng" dirty="0">
                <a:effectLst/>
              </a:rPr>
              <a:t>:</a:t>
            </a:r>
            <a:endParaRPr lang="ru-RU" dirty="0">
              <a:effectLst/>
            </a:endParaRPr>
          </a:p>
          <a:p>
            <a:pPr>
              <a:buFontTx/>
              <a:buChar char="-"/>
            </a:pPr>
            <a:r>
              <a:rPr lang="ru-RU" dirty="0" smtClean="0">
                <a:effectLst/>
              </a:rPr>
              <a:t>на </a:t>
            </a:r>
            <a:r>
              <a:rPr lang="ru-RU" dirty="0">
                <a:effectLst/>
              </a:rPr>
              <a:t>учет своего мнения при решении в семье любого вопроса, затрагивающего его интересы (</a:t>
            </a:r>
            <a:r>
              <a:rPr lang="ru-RU" dirty="0" smtClean="0">
                <a:effectLst/>
              </a:rPr>
              <a:t>ст.57 </a:t>
            </a:r>
            <a:r>
              <a:rPr lang="ru-RU" dirty="0">
                <a:effectLst/>
              </a:rPr>
              <a:t>СК РФ);	</a:t>
            </a:r>
            <a:endParaRPr lang="ru-RU" dirty="0" smtClean="0">
              <a:effectLst/>
            </a:endParaRPr>
          </a:p>
          <a:p>
            <a:pPr marL="0" indent="0">
              <a:buNone/>
            </a:pPr>
            <a:endParaRPr lang="ru-RU" dirty="0">
              <a:effectLst/>
            </a:endParaRPr>
          </a:p>
          <a:p>
            <a:pPr>
              <a:lnSpc>
                <a:spcPct val="110000"/>
              </a:lnSpc>
              <a:buFontTx/>
              <a:buChar char="-"/>
            </a:pPr>
            <a:r>
              <a:rPr lang="ru-RU" dirty="0">
                <a:effectLst/>
              </a:rPr>
              <a:t>быть заслушанным</a:t>
            </a:r>
          </a:p>
          <a:p>
            <a:pPr marL="0" indent="0">
              <a:lnSpc>
                <a:spcPct val="110000"/>
              </a:lnSpc>
              <a:buNone/>
            </a:pPr>
            <a:r>
              <a:rPr lang="ru-RU" dirty="0" smtClean="0">
                <a:effectLst/>
              </a:rPr>
              <a:t>    в </a:t>
            </a:r>
            <a:r>
              <a:rPr lang="ru-RU" dirty="0">
                <a:effectLst/>
              </a:rPr>
              <a:t>ходе любого судебного</a:t>
            </a:r>
          </a:p>
          <a:p>
            <a:pPr marL="0" indent="0">
              <a:lnSpc>
                <a:spcPct val="110000"/>
              </a:lnSpc>
              <a:buNone/>
            </a:pPr>
            <a:r>
              <a:rPr lang="ru-RU" dirty="0">
                <a:effectLst/>
              </a:rPr>
              <a:t> </a:t>
            </a:r>
            <a:r>
              <a:rPr lang="ru-RU" dirty="0" smtClean="0">
                <a:effectLst/>
              </a:rPr>
              <a:t>   или </a:t>
            </a:r>
            <a:r>
              <a:rPr lang="ru-RU" dirty="0">
                <a:effectLst/>
              </a:rPr>
              <a:t>административного </a:t>
            </a:r>
          </a:p>
          <a:p>
            <a:pPr marL="0" indent="0">
              <a:lnSpc>
                <a:spcPct val="110000"/>
              </a:lnSpc>
              <a:buNone/>
            </a:pPr>
            <a:r>
              <a:rPr lang="ru-RU" dirty="0" smtClean="0">
                <a:effectLst/>
              </a:rPr>
              <a:t>    разбирательства;</a:t>
            </a:r>
          </a:p>
          <a:p>
            <a:pPr marL="0" indent="0">
              <a:lnSpc>
                <a:spcPct val="110000"/>
              </a:lnSpc>
              <a:buNone/>
            </a:pPr>
            <a:endParaRPr lang="ru-RU" dirty="0"/>
          </a:p>
          <a:p>
            <a:pPr marL="0" indent="0">
              <a:lnSpc>
                <a:spcPct val="110000"/>
              </a:lnSpc>
              <a:buNone/>
            </a:pPr>
            <a:endParaRPr lang="ru-RU" dirty="0" smtClean="0">
              <a:effectLst/>
            </a:endParaRPr>
          </a:p>
          <a:p>
            <a:pPr marL="0" indent="0">
              <a:lnSpc>
                <a:spcPct val="110000"/>
              </a:lnSpc>
              <a:buNone/>
            </a:pPr>
            <a:endParaRPr lang="ru-RU" dirty="0">
              <a:effectLst/>
            </a:endParaRPr>
          </a:p>
          <a:p>
            <a:pPr marL="0" indent="0">
              <a:buNone/>
            </a:pPr>
            <a:r>
              <a:rPr lang="ru-RU" dirty="0">
                <a:solidFill>
                  <a:schemeClr val="bg2">
                    <a:lumMod val="75000"/>
                  </a:schemeClr>
                </a:solidFill>
                <a:effectLst/>
              </a:rPr>
              <a:t>-</a:t>
            </a:r>
            <a:r>
              <a:rPr lang="ru-RU" dirty="0">
                <a:effectLst/>
              </a:rPr>
              <a:t> давать согласие на изменение своего имени и фамилии (ст. 59, 134 СК РФ), на восстановление в родительских правах кровных родителей (ст. 72 СК РФ), на усыновление или передачу в приемную семью (ст. 132 СК РФ).</a:t>
            </a:r>
          </a:p>
          <a:p>
            <a:pPr marL="0" indent="0">
              <a:buNone/>
            </a:pPr>
            <a:r>
              <a:rPr lang="ru-RU" dirty="0">
                <a:effectLst/>
              </a:rPr>
              <a:t> </a:t>
            </a:r>
          </a:p>
          <a:p>
            <a:endParaRPr lang="ru-RU" dirty="0"/>
          </a:p>
        </p:txBody>
      </p:sp>
      <p:pic>
        <p:nvPicPr>
          <p:cNvPr id="7170" name="Picture 2" descr="C:\Users\Анна\Pictures\imagesCARP8DC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2924944"/>
            <a:ext cx="2736304" cy="2304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557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3" y="284717"/>
            <a:ext cx="7848872" cy="1006037"/>
          </a:xfrm>
        </p:spPr>
        <p:txBody>
          <a:bodyPr>
            <a:normAutofit/>
          </a:bodyPr>
          <a:lstStyle/>
          <a:p>
            <a:r>
              <a:rPr lang="ru-RU" b="1" dirty="0"/>
              <a:t>С 14 лет добавляются</a:t>
            </a:r>
            <a:r>
              <a:rPr lang="ru-RU" dirty="0"/>
              <a:t/>
            </a:r>
            <a:br>
              <a:rPr lang="ru-RU" dirty="0"/>
            </a:br>
            <a:endParaRPr lang="ru-RU" dirty="0"/>
          </a:p>
        </p:txBody>
      </p:sp>
      <p:sp>
        <p:nvSpPr>
          <p:cNvPr id="3" name="Объект 2"/>
          <p:cNvSpPr>
            <a:spLocks noGrp="1"/>
          </p:cNvSpPr>
          <p:nvPr>
            <p:ph idx="1"/>
          </p:nvPr>
        </p:nvSpPr>
        <p:spPr>
          <a:xfrm>
            <a:off x="539552" y="764703"/>
            <a:ext cx="8450677" cy="5760641"/>
          </a:xfrm>
        </p:spPr>
        <p:txBody>
          <a:bodyPr>
            <a:normAutofit fontScale="62500" lnSpcReduction="20000"/>
          </a:bodyPr>
          <a:lstStyle/>
          <a:p>
            <a:pPr marL="0" indent="0">
              <a:buNone/>
            </a:pPr>
            <a:r>
              <a:rPr lang="ru-RU" u="sng" dirty="0" smtClean="0">
                <a:effectLst/>
              </a:rPr>
              <a:t>Права</a:t>
            </a:r>
            <a:r>
              <a:rPr lang="ru-RU" u="sng" dirty="0">
                <a:effectLst/>
              </a:rPr>
              <a:t>:</a:t>
            </a:r>
            <a:endParaRPr lang="ru-RU" dirty="0">
              <a:effectLst/>
            </a:endParaRPr>
          </a:p>
          <a:p>
            <a:pPr marL="0" indent="0" algn="just">
              <a:buNone/>
            </a:pPr>
            <a:r>
              <a:rPr lang="ru-RU" dirty="0">
                <a:effectLst/>
              </a:rPr>
              <a:t>- получить паспорт гражданина Российской Федерации (п.1 Положения о паспорте гражданина Российской Федерации); </a:t>
            </a:r>
          </a:p>
          <a:p>
            <a:pPr marL="0" indent="0" algn="just">
              <a:buNone/>
            </a:pPr>
            <a:r>
              <a:rPr lang="ru-RU" dirty="0">
                <a:effectLst/>
              </a:rPr>
              <a:t>- самостоятельно обращаться в суд для защиты своих прав (ст. 56 СК РФ);</a:t>
            </a:r>
          </a:p>
          <a:p>
            <a:pPr marL="0" indent="0" algn="just">
              <a:buNone/>
            </a:pPr>
            <a:r>
              <a:rPr lang="ru-RU" dirty="0">
                <a:effectLst/>
              </a:rPr>
              <a:t>- требовать отмены усыновления (ст. 142 СК РФ);</a:t>
            </a:r>
          </a:p>
          <a:p>
            <a:pPr marL="0" indent="0" algn="just">
              <a:buNone/>
            </a:pPr>
            <a:r>
              <a:rPr lang="ru-RU" dirty="0">
                <a:effectLst/>
              </a:rPr>
              <a:t>- давать согласие на изменение своего гражданства (глава 5 Федерального Закона «О гражданстве Российской Федерации»;</a:t>
            </a:r>
          </a:p>
          <a:p>
            <a:pPr marL="0" indent="0" algn="just">
              <a:buNone/>
            </a:pPr>
            <a:r>
              <a:rPr lang="ru-RU" dirty="0">
                <a:effectLst/>
              </a:rPr>
              <a:t>- требовать установления отцовства в отношении своего ребенка в судебном порядке (ст. 62 СК РФ);</a:t>
            </a:r>
          </a:p>
          <a:p>
            <a:pPr marL="0" indent="0" algn="just">
              <a:buNone/>
            </a:pPr>
            <a:r>
              <a:rPr lang="ru-RU" dirty="0">
                <a:effectLst/>
              </a:rPr>
              <a:t>- работать в свободное от учебы время (например, во время каникул) с согласия одного из</a:t>
            </a:r>
          </a:p>
          <a:p>
            <a:pPr marL="0" indent="0" algn="just">
              <a:buNone/>
            </a:pPr>
            <a:r>
              <a:rPr lang="ru-RU" dirty="0">
                <a:effectLst/>
              </a:rPr>
              <a:t>родителей не более 4-х часов в день с легкими условиями труда (ст. </a:t>
            </a:r>
            <a:r>
              <a:rPr lang="ru-RU" dirty="0" smtClean="0">
                <a:effectLst/>
              </a:rPr>
              <a:t>63 </a:t>
            </a:r>
            <a:r>
              <a:rPr lang="ru-RU" dirty="0">
                <a:effectLst/>
              </a:rPr>
              <a:t>ТК РФ);</a:t>
            </a:r>
          </a:p>
          <a:p>
            <a:pPr marL="0" indent="0" algn="just">
              <a:buNone/>
            </a:pPr>
            <a:r>
              <a:rPr lang="ru-RU" dirty="0">
                <a:effectLst/>
              </a:rPr>
              <a:t>- заключать любые сделки с согласия родителей, лиц, их заменяющих - самостоятельно распоряжаться своим заработком, стипендией, иными доходами; </a:t>
            </a:r>
          </a:p>
          <a:p>
            <a:pPr marL="0" indent="0" algn="just">
              <a:buNone/>
            </a:pPr>
            <a:r>
              <a:rPr lang="ru-RU" dirty="0">
                <a:effectLst/>
              </a:rPr>
              <a:t>- самостоятельно осуществлять права автора произведении науки, литературы или изобретения, или другого результата своей интеллектуальной деятельности; </a:t>
            </a:r>
          </a:p>
          <a:p>
            <a:pPr marL="0" indent="0" algn="just">
              <a:buNone/>
            </a:pPr>
            <a:r>
              <a:rPr lang="ru-RU" dirty="0">
                <a:effectLst/>
              </a:rPr>
              <a:t>- вносить вклады в банки и распоряжаться ими (ст. 26 ГК РФ);</a:t>
            </a:r>
          </a:p>
          <a:p>
            <a:pPr marL="0" indent="0" algn="just">
              <a:buNone/>
            </a:pPr>
            <a:r>
              <a:rPr lang="ru-RU" dirty="0">
                <a:effectLst/>
              </a:rPr>
              <a:t>- участвовать в молодежном общественном объединении.</a:t>
            </a:r>
          </a:p>
          <a:p>
            <a:pPr marL="0" indent="0" algn="just">
              <a:buNone/>
            </a:pPr>
            <a:r>
              <a:rPr lang="ru-RU" u="sng" dirty="0" smtClean="0">
                <a:effectLst/>
              </a:rPr>
              <a:t>Обязанности</a:t>
            </a:r>
            <a:r>
              <a:rPr lang="ru-RU" u="sng" dirty="0">
                <a:effectLst/>
              </a:rPr>
              <a:t>:</a:t>
            </a:r>
            <a:endParaRPr lang="ru-RU" dirty="0">
              <a:effectLst/>
            </a:endParaRPr>
          </a:p>
          <a:p>
            <a:pPr marL="0" indent="0" algn="just">
              <a:buNone/>
            </a:pPr>
            <a:r>
              <a:rPr lang="ru-RU" dirty="0">
                <a:effectLst/>
              </a:rPr>
              <a:t>- выполнять трудовые обязанности в соответствии с условиями контракта, правилами </a:t>
            </a:r>
            <a:r>
              <a:rPr lang="ru-RU" dirty="0" smtClean="0">
                <a:effectLst/>
              </a:rPr>
              <a:t>трудового </a:t>
            </a:r>
            <a:r>
              <a:rPr lang="ru-RU" dirty="0">
                <a:effectLst/>
              </a:rPr>
              <a:t>распорядка и трудовым законодательством;</a:t>
            </a:r>
          </a:p>
          <a:p>
            <a:pPr marL="0" indent="0" algn="just">
              <a:buNone/>
            </a:pPr>
            <a:r>
              <a:rPr lang="ru-RU" dirty="0">
                <a:effectLst/>
              </a:rPr>
              <a:t>- соблюдать устав, правила молодежного общественного объединения.</a:t>
            </a:r>
          </a:p>
          <a:p>
            <a:pPr marL="0" indent="0">
              <a:buNone/>
            </a:pPr>
            <a:endParaRPr lang="ru-RU" dirty="0"/>
          </a:p>
        </p:txBody>
      </p:sp>
    </p:spTree>
    <p:extLst>
      <p:ext uri="{BB962C8B-B14F-4D97-AF65-F5344CB8AC3E}">
        <p14:creationId xmlns:p14="http://schemas.microsoft.com/office/powerpoint/2010/main" val="32816777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15 лет добавляются: </a:t>
            </a:r>
            <a:r>
              <a:rPr lang="ru-RU" dirty="0"/>
              <a:t/>
            </a:r>
            <a:br>
              <a:rPr lang="ru-RU" dirty="0"/>
            </a:br>
            <a:endParaRPr lang="ru-RU" dirty="0"/>
          </a:p>
        </p:txBody>
      </p:sp>
      <p:sp>
        <p:nvSpPr>
          <p:cNvPr id="3" name="Объект 2"/>
          <p:cNvSpPr>
            <a:spLocks noGrp="1"/>
          </p:cNvSpPr>
          <p:nvPr>
            <p:ph idx="1"/>
          </p:nvPr>
        </p:nvSpPr>
        <p:spPr>
          <a:xfrm>
            <a:off x="467544" y="1628800"/>
            <a:ext cx="8206681" cy="4608512"/>
          </a:xfrm>
        </p:spPr>
        <p:txBody>
          <a:bodyPr>
            <a:normAutofit fontScale="62500" lnSpcReduction="20000"/>
          </a:bodyPr>
          <a:lstStyle/>
          <a:p>
            <a:pPr marL="0" indent="0">
              <a:buNone/>
            </a:pPr>
            <a:r>
              <a:rPr lang="ru-RU" u="sng" dirty="0" smtClean="0">
                <a:effectLst/>
              </a:rPr>
              <a:t>Права</a:t>
            </a:r>
            <a:r>
              <a:rPr lang="ru-RU" u="sng" dirty="0">
                <a:effectLst/>
              </a:rPr>
              <a:t>:</a:t>
            </a:r>
            <a:endParaRPr lang="ru-RU" dirty="0">
              <a:effectLst/>
            </a:endParaRPr>
          </a:p>
          <a:p>
            <a:pPr marL="0" indent="0">
              <a:buNone/>
            </a:pPr>
            <a:r>
              <a:rPr lang="ru-RU" dirty="0">
                <a:effectLst/>
              </a:rPr>
              <a:t>- работать </a:t>
            </a:r>
            <a:r>
              <a:rPr lang="ru-RU" dirty="0" smtClean="0">
                <a:effectLst/>
              </a:rPr>
              <a:t> </a:t>
            </a:r>
            <a:r>
              <a:rPr lang="ru-RU" dirty="0">
                <a:effectLst/>
              </a:rPr>
              <a:t>не более 24 часов в неделю на льготных условиях, установленных трудовым законодательством (ст. 92 ТК РФ).</a:t>
            </a:r>
          </a:p>
          <a:p>
            <a:pPr marL="0" indent="0">
              <a:buNone/>
            </a:pPr>
            <a:r>
              <a:rPr lang="ru-RU" dirty="0">
                <a:effectLst/>
              </a:rPr>
              <a:t> </a:t>
            </a:r>
          </a:p>
          <a:p>
            <a:pPr marL="0" indent="0">
              <a:buNone/>
            </a:pPr>
            <a:r>
              <a:rPr lang="ru-RU" sz="4800" b="1" dirty="0">
                <a:solidFill>
                  <a:schemeClr val="tx2"/>
                </a:solidFill>
                <a:latin typeface="+mj-lt"/>
                <a:ea typeface="+mj-ea"/>
                <a:cs typeface="+mj-cs"/>
              </a:rPr>
              <a:t>С 16 лет добавляются:</a:t>
            </a:r>
            <a:r>
              <a:rPr lang="ru-RU" sz="8200" b="1" dirty="0">
                <a:solidFill>
                  <a:schemeClr val="tx2"/>
                </a:solidFill>
                <a:latin typeface="+mj-lt"/>
                <a:ea typeface="+mj-ea"/>
                <a:cs typeface="+mj-cs"/>
              </a:rPr>
              <a:t> </a:t>
            </a:r>
          </a:p>
          <a:p>
            <a:pPr marL="0" indent="0">
              <a:buNone/>
            </a:pPr>
            <a:r>
              <a:rPr lang="ru-RU" u="sng" dirty="0">
                <a:effectLst/>
              </a:rPr>
              <a:t>Права:</a:t>
            </a:r>
            <a:endParaRPr lang="ru-RU" dirty="0">
              <a:effectLst/>
            </a:endParaRPr>
          </a:p>
          <a:p>
            <a:pPr marL="0" indent="0" algn="just">
              <a:buNone/>
            </a:pPr>
            <a:r>
              <a:rPr lang="ru-RU" dirty="0">
                <a:effectLst/>
              </a:rPr>
              <a:t>- вступать в брак </a:t>
            </a:r>
            <a:r>
              <a:rPr lang="ru-RU" dirty="0" smtClean="0">
                <a:effectLst/>
              </a:rPr>
              <a:t>с </a:t>
            </a:r>
            <a:r>
              <a:rPr lang="ru-RU" dirty="0">
                <a:effectLst/>
              </a:rPr>
              <a:t>учетом особых </a:t>
            </a:r>
            <a:r>
              <a:rPr lang="ru-RU" dirty="0" smtClean="0">
                <a:effectLst/>
              </a:rPr>
              <a:t>обстоятельств </a:t>
            </a:r>
            <a:r>
              <a:rPr lang="ru-RU" dirty="0">
                <a:effectLst/>
              </a:rPr>
              <a:t>(</a:t>
            </a:r>
            <a:r>
              <a:rPr lang="ru-RU" dirty="0" err="1">
                <a:effectLst/>
              </a:rPr>
              <a:t>ст</a:t>
            </a:r>
            <a:r>
              <a:rPr lang="ru-RU" dirty="0">
                <a:effectLst/>
              </a:rPr>
              <a:t> 13 СК РФ);</a:t>
            </a:r>
          </a:p>
          <a:p>
            <a:pPr marL="0" indent="0" algn="just">
              <a:buNone/>
            </a:pPr>
            <a:r>
              <a:rPr lang="ru-RU" dirty="0">
                <a:effectLst/>
              </a:rPr>
              <a:t>- работать не более </a:t>
            </a:r>
            <a:r>
              <a:rPr lang="ru-RU" dirty="0" smtClean="0">
                <a:effectLst/>
              </a:rPr>
              <a:t>35 </a:t>
            </a:r>
            <a:r>
              <a:rPr lang="ru-RU" dirty="0">
                <a:effectLst/>
              </a:rPr>
              <a:t>часов в неделю на льготных условиях, предусмотренных трудовым законодательством (ст. 92 ТК РФ);</a:t>
            </a:r>
          </a:p>
          <a:p>
            <a:pPr marL="0" indent="0" algn="just">
              <a:buNone/>
            </a:pPr>
            <a:r>
              <a:rPr lang="ru-RU" dirty="0">
                <a:effectLst/>
              </a:rPr>
              <a:t>- быть членом кооператива (ст. 26 п.4 ГК РФ);</a:t>
            </a:r>
          </a:p>
          <a:p>
            <a:pPr marL="0" indent="0" algn="just">
              <a:buNone/>
            </a:pPr>
            <a:r>
              <a:rPr lang="ru-RU" dirty="0">
                <a:effectLst/>
              </a:rPr>
              <a:t>- управлять мотоциклами, мотороллерами и другими </a:t>
            </a:r>
            <a:r>
              <a:rPr lang="ru-RU" dirty="0" err="1">
                <a:effectLst/>
              </a:rPr>
              <a:t>мототранспортными</a:t>
            </a:r>
            <a:r>
              <a:rPr lang="ru-RU" dirty="0">
                <a:effectLst/>
              </a:rPr>
              <a:t> средствами (категория "А") (п.2 ст. 25 Федерального Закона «О безопасности дорожного движения»);</a:t>
            </a:r>
          </a:p>
          <a:p>
            <a:pPr marL="0" indent="0" algn="just">
              <a:buNone/>
            </a:pPr>
            <a:r>
              <a:rPr lang="ru-RU" dirty="0">
                <a:effectLst/>
              </a:rPr>
              <a:t>- быть признанным полностью дееспособным (получить все права 18-летнего) по решению органа опеки и попечительства (с согласия родителей) или суда (в случае работы по трудовому договору или занятия предпринимательской деятельностью с согласия родителей) (ст. 27 ГК РФ).</a:t>
            </a:r>
          </a:p>
          <a:p>
            <a:pPr marL="0" indent="0">
              <a:buNone/>
            </a:pPr>
            <a:r>
              <a:rPr lang="ru-RU" dirty="0">
                <a:effectLst/>
              </a:rPr>
              <a:t> </a:t>
            </a:r>
          </a:p>
          <a:p>
            <a:endParaRPr lang="ru-RU" dirty="0"/>
          </a:p>
        </p:txBody>
      </p:sp>
    </p:spTree>
    <p:extLst>
      <p:ext uri="{BB962C8B-B14F-4D97-AF65-F5344CB8AC3E}">
        <p14:creationId xmlns:p14="http://schemas.microsoft.com/office/powerpoint/2010/main" val="2934874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17 лет добавляются: </a:t>
            </a:r>
            <a:r>
              <a:rPr lang="ru-RU" dirty="0"/>
              <a:t/>
            </a:r>
            <a:br>
              <a:rPr lang="ru-RU" dirty="0"/>
            </a:br>
            <a:endParaRPr lang="ru-RU" dirty="0"/>
          </a:p>
        </p:txBody>
      </p:sp>
      <p:sp>
        <p:nvSpPr>
          <p:cNvPr id="3" name="Объект 2"/>
          <p:cNvSpPr>
            <a:spLocks noGrp="1"/>
          </p:cNvSpPr>
          <p:nvPr>
            <p:ph idx="1"/>
          </p:nvPr>
        </p:nvSpPr>
        <p:spPr>
          <a:xfrm>
            <a:off x="581263" y="1916832"/>
            <a:ext cx="7512234" cy="4341112"/>
          </a:xfrm>
        </p:spPr>
        <p:txBody>
          <a:bodyPr>
            <a:normAutofit fontScale="70000" lnSpcReduction="20000"/>
          </a:bodyPr>
          <a:lstStyle/>
          <a:p>
            <a:pPr marL="0" indent="0">
              <a:buNone/>
            </a:pPr>
            <a:r>
              <a:rPr lang="ru-RU" u="sng" dirty="0" smtClean="0">
                <a:effectLst/>
              </a:rPr>
              <a:t>Обязанность</a:t>
            </a:r>
            <a:r>
              <a:rPr lang="ru-RU" u="sng" dirty="0">
                <a:effectLst/>
              </a:rPr>
              <a:t>:</a:t>
            </a:r>
            <a:endParaRPr lang="ru-RU" dirty="0">
              <a:effectLst/>
            </a:endParaRPr>
          </a:p>
          <a:p>
            <a:pPr marL="0" indent="0" algn="just">
              <a:buNone/>
            </a:pPr>
            <a:r>
              <a:rPr lang="ru-RU" dirty="0">
                <a:effectLst/>
              </a:rPr>
              <a:t>- встать на воинский учет: пройти медицинскую комиссию в военкомате и получить приписное свидетельство (ст. 9 Федерального Закона «О воинской обязанности и военной службе»).</a:t>
            </a:r>
          </a:p>
          <a:p>
            <a:pPr marL="0" indent="0">
              <a:buNone/>
            </a:pPr>
            <a:r>
              <a:rPr lang="ru-RU" dirty="0">
                <a:effectLst/>
              </a:rPr>
              <a:t> </a:t>
            </a:r>
          </a:p>
          <a:p>
            <a:pPr marL="0" indent="0" algn="just">
              <a:buNone/>
            </a:pPr>
            <a:r>
              <a:rPr lang="ru-RU" sz="4500" b="1" dirty="0">
                <a:solidFill>
                  <a:schemeClr val="tx2"/>
                </a:solidFill>
                <a:latin typeface="+mj-lt"/>
                <a:ea typeface="+mj-ea"/>
                <a:cs typeface="+mj-cs"/>
              </a:rPr>
              <a:t>В 18 лет </a:t>
            </a:r>
            <a:r>
              <a:rPr lang="ru-RU" sz="4500" b="1" dirty="0" smtClean="0">
                <a:solidFill>
                  <a:schemeClr val="tx2"/>
                </a:solidFill>
                <a:latin typeface="+mj-lt"/>
                <a:ea typeface="+mj-ea"/>
                <a:cs typeface="+mj-cs"/>
              </a:rPr>
              <a:t>лицо </a:t>
            </a:r>
            <a:r>
              <a:rPr lang="ru-RU" sz="4500" b="1" dirty="0">
                <a:solidFill>
                  <a:schemeClr val="tx2"/>
                </a:solidFill>
                <a:latin typeface="+mj-lt"/>
                <a:ea typeface="+mj-ea"/>
                <a:cs typeface="+mj-cs"/>
              </a:rPr>
              <a:t>становится совершеннолетним, т.е. может иметь и приобретать своими действиями все права и обязанности, а также нести за свои действия полную ответственность.</a:t>
            </a:r>
          </a:p>
          <a:p>
            <a:endParaRPr lang="ru-RU" dirty="0"/>
          </a:p>
        </p:txBody>
      </p:sp>
    </p:spTree>
    <p:extLst>
      <p:ext uri="{BB962C8B-B14F-4D97-AF65-F5344CB8AC3E}">
        <p14:creationId xmlns:p14="http://schemas.microsoft.com/office/powerpoint/2010/main" val="2387644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Родители – законные представители</a:t>
            </a:r>
            <a:endParaRPr lang="ru-RU" dirty="0"/>
          </a:p>
        </p:txBody>
      </p:sp>
      <p:sp>
        <p:nvSpPr>
          <p:cNvPr id="3" name="Объект 2"/>
          <p:cNvSpPr>
            <a:spLocks noGrp="1"/>
          </p:cNvSpPr>
          <p:nvPr>
            <p:ph sz="quarter" idx="1"/>
          </p:nvPr>
        </p:nvSpPr>
        <p:spPr/>
        <p:txBody>
          <a:bodyPr>
            <a:normAutofit fontScale="92500" lnSpcReduction="10000"/>
          </a:bodyPr>
          <a:lstStyle/>
          <a:p>
            <a:pPr algn="just"/>
            <a:r>
              <a:rPr lang="ru-RU" dirty="0"/>
              <a:t>Родители являются законными представителями своих детей и выступают в защиту их прав и интересов в отношениях с любыми физическими и юридическими лицами, в том числе в судах, без специальных полномочий.</a:t>
            </a:r>
          </a:p>
          <a:p>
            <a:pPr algn="just"/>
            <a:r>
              <a:rPr lang="ru-RU" dirty="0" smtClean="0"/>
              <a:t>Родители имеют равные права и обязанности </a:t>
            </a:r>
            <a:r>
              <a:rPr lang="ru-RU" dirty="0"/>
              <a:t>в отношении своих </a:t>
            </a:r>
            <a:r>
              <a:rPr lang="ru-RU" dirty="0" smtClean="0"/>
              <a:t>детей.</a:t>
            </a:r>
          </a:p>
          <a:p>
            <a:pPr algn="just"/>
            <a:r>
              <a:rPr lang="ru-RU" b="1" dirty="0"/>
              <a:t>Родительские </a:t>
            </a:r>
            <a:r>
              <a:rPr lang="ru-RU" b="1" dirty="0" smtClean="0"/>
              <a:t>права</a:t>
            </a:r>
            <a:r>
              <a:rPr lang="ru-RU" dirty="0" smtClean="0"/>
              <a:t>, </a:t>
            </a:r>
            <a:r>
              <a:rPr lang="ru-RU" dirty="0"/>
              <a:t>предусмотренные </a:t>
            </a:r>
            <a:r>
              <a:rPr lang="ru-RU" dirty="0" smtClean="0"/>
              <a:t>семейным законодательством, </a:t>
            </a:r>
            <a:r>
              <a:rPr lang="ru-RU" dirty="0"/>
              <a:t>прекращаются по достижении детьми возраста </a:t>
            </a:r>
            <a:r>
              <a:rPr lang="ru-RU" b="1" dirty="0"/>
              <a:t>восемнадцати лет (совершеннолетия), </a:t>
            </a:r>
            <a:r>
              <a:rPr lang="ru-RU" dirty="0"/>
              <a:t>а также при вступлении несовершеннолетних детей в брак и в других установленных законом случаях приобретения детьми полной дееспособности до достижения ими совершеннолетия. </a:t>
            </a:r>
            <a:endParaRPr lang="ru-RU" dirty="0" smtClean="0"/>
          </a:p>
          <a:p>
            <a:endParaRPr lang="ru-RU" dirty="0"/>
          </a:p>
        </p:txBody>
      </p:sp>
    </p:spTree>
    <p:extLst>
      <p:ext uri="{BB962C8B-B14F-4D97-AF65-F5344CB8AC3E}">
        <p14:creationId xmlns:p14="http://schemas.microsoft.com/office/powerpoint/2010/main" val="17474193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обязанности </a:t>
            </a:r>
            <a:r>
              <a:rPr lang="ru-RU" dirty="0"/>
              <a:t>родителей </a:t>
            </a:r>
          </a:p>
        </p:txBody>
      </p:sp>
      <p:sp>
        <p:nvSpPr>
          <p:cNvPr id="3" name="Объект 2"/>
          <p:cNvSpPr>
            <a:spLocks noGrp="1"/>
          </p:cNvSpPr>
          <p:nvPr>
            <p:ph sz="quarter" idx="1"/>
          </p:nvPr>
        </p:nvSpPr>
        <p:spPr/>
        <p:txBody>
          <a:bodyPr>
            <a:normAutofit/>
          </a:bodyPr>
          <a:lstStyle/>
          <a:p>
            <a:pPr algn="just"/>
            <a:r>
              <a:rPr lang="ru-RU" dirty="0" smtClean="0"/>
              <a:t>воспитывать детей. обязанность </a:t>
            </a:r>
            <a:r>
              <a:rPr lang="ru-RU" dirty="0"/>
              <a:t>заботиться о здоровье, физическом, психическом, духовном и нравственном развитии своих детей.</a:t>
            </a:r>
          </a:p>
          <a:p>
            <a:pPr algn="just"/>
            <a:r>
              <a:rPr lang="ru-RU" dirty="0" smtClean="0"/>
              <a:t>давать </a:t>
            </a:r>
            <a:r>
              <a:rPr lang="ru-RU" dirty="0"/>
              <a:t>образование детям. </a:t>
            </a:r>
            <a:r>
              <a:rPr lang="ru-RU" dirty="0" smtClean="0"/>
              <a:t>обязанность </a:t>
            </a:r>
            <a:r>
              <a:rPr lang="ru-RU" dirty="0"/>
              <a:t>обеспечить получение детьми общего образования</a:t>
            </a:r>
            <a:r>
              <a:rPr lang="ru-RU" dirty="0" smtClean="0"/>
              <a:t>. Родители </a:t>
            </a:r>
            <a:r>
              <a:rPr lang="ru-RU" dirty="0"/>
              <a:t>имеют право выбора образовательной организации, формы получения детьми образования и формы их обучения с учетом мнения детей до получения ими основного общего образования</a:t>
            </a:r>
            <a:r>
              <a:rPr lang="ru-RU" dirty="0" smtClean="0"/>
              <a:t>.</a:t>
            </a:r>
          </a:p>
          <a:p>
            <a:pPr algn="just"/>
            <a:r>
              <a:rPr lang="ru-RU" dirty="0" smtClean="0"/>
              <a:t>обязанность </a:t>
            </a:r>
            <a:r>
              <a:rPr lang="ru-RU" dirty="0"/>
              <a:t>содержать своих несовершеннолетних детей. </a:t>
            </a:r>
            <a:endParaRPr lang="ru-RU" dirty="0" smtClean="0"/>
          </a:p>
          <a:p>
            <a:endParaRPr lang="ru-RU" dirty="0"/>
          </a:p>
          <a:p>
            <a:endParaRPr lang="ru-RU" dirty="0"/>
          </a:p>
        </p:txBody>
      </p:sp>
    </p:spTree>
    <p:extLst>
      <p:ext uri="{BB962C8B-B14F-4D97-AF65-F5344CB8AC3E}">
        <p14:creationId xmlns:p14="http://schemas.microsoft.com/office/powerpoint/2010/main" val="325154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Обеспечение интересов детей должно </a:t>
            </a:r>
            <a:r>
              <a:rPr lang="ru-RU" sz="2000" dirty="0" smtClean="0"/>
              <a:t>– предмет основной </a:t>
            </a:r>
            <a:r>
              <a:rPr lang="ru-RU" sz="2000" dirty="0"/>
              <a:t>заботы их родителей.</a:t>
            </a:r>
            <a:br>
              <a:rPr lang="ru-RU" sz="2000" dirty="0"/>
            </a:br>
            <a:endParaRPr lang="ru-RU" sz="2000" dirty="0"/>
          </a:p>
        </p:txBody>
      </p:sp>
      <p:sp>
        <p:nvSpPr>
          <p:cNvPr id="3" name="Объект 2"/>
          <p:cNvSpPr>
            <a:spLocks noGrp="1"/>
          </p:cNvSpPr>
          <p:nvPr>
            <p:ph sz="quarter" idx="1"/>
          </p:nvPr>
        </p:nvSpPr>
        <p:spPr/>
        <p:txBody>
          <a:bodyPr>
            <a:normAutofit fontScale="92500"/>
          </a:bodyPr>
          <a:lstStyle/>
          <a:p>
            <a:pPr algn="just"/>
            <a:r>
              <a:rPr lang="ru-RU" dirty="0" smtClean="0"/>
              <a:t>Родительские </a:t>
            </a:r>
            <a:r>
              <a:rPr lang="ru-RU" dirty="0"/>
              <a:t>права не могут осуществляться в противоречии с интересами детей. </a:t>
            </a:r>
            <a:endParaRPr lang="ru-RU" dirty="0" smtClean="0"/>
          </a:p>
          <a:p>
            <a:pPr algn="just"/>
            <a:r>
              <a:rPr lang="ru-RU" dirty="0" smtClean="0"/>
              <a:t>При </a:t>
            </a:r>
            <a:r>
              <a:rPr lang="ru-RU" dirty="0"/>
              <a:t>осуществлении родительских прав родители не вправе причинять вред физическому и психическому здоровью детей, их нравственному развитию. </a:t>
            </a:r>
            <a:endParaRPr lang="ru-RU" dirty="0" smtClean="0"/>
          </a:p>
          <a:p>
            <a:pPr algn="just"/>
            <a:r>
              <a:rPr lang="ru-RU" dirty="0" smtClean="0"/>
              <a:t>Способы </a:t>
            </a:r>
            <a:r>
              <a:rPr lang="ru-RU" dirty="0"/>
              <a:t>воспитания детей должны исключать пренебрежительное, жестокое, грубое, унижающее человеческое достоинство обращение, оскорбление или эксплуатацию детей</a:t>
            </a:r>
            <a:r>
              <a:rPr lang="ru-RU" dirty="0" smtClean="0"/>
              <a:t>.</a:t>
            </a:r>
          </a:p>
          <a:p>
            <a:pPr algn="just"/>
            <a:r>
              <a:rPr lang="ru-RU" b="1" dirty="0"/>
              <a:t>Родители, осуществляющие родительские права в ущерб правам и интересам детей, несут ответственность в установленном законом порядке.</a:t>
            </a:r>
          </a:p>
          <a:p>
            <a:endParaRPr lang="ru-RU" dirty="0"/>
          </a:p>
          <a:p>
            <a:endParaRPr lang="ru-RU" dirty="0"/>
          </a:p>
          <a:p>
            <a:endParaRPr lang="ru-RU" dirty="0"/>
          </a:p>
        </p:txBody>
      </p:sp>
    </p:spTree>
    <p:extLst>
      <p:ext uri="{BB962C8B-B14F-4D97-AF65-F5344CB8AC3E}">
        <p14:creationId xmlns:p14="http://schemas.microsoft.com/office/powerpoint/2010/main" val="14880782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r>
            <a:br>
              <a:rPr lang="ru-RU" dirty="0"/>
            </a:br>
            <a:r>
              <a:rPr lang="ru-RU" dirty="0"/>
              <a:t/>
            </a:r>
            <a:br>
              <a:rPr lang="ru-RU" dirty="0"/>
            </a:br>
            <a:r>
              <a:rPr lang="ru-RU" sz="2200" dirty="0"/>
              <a:t>Административная ответственность родителей</a:t>
            </a:r>
            <a:r>
              <a:rPr lang="ru-RU" sz="2200" dirty="0" smtClean="0"/>
              <a:t>,</a:t>
            </a:r>
            <a:r>
              <a:rPr lang="ru-RU" sz="2200" dirty="0"/>
              <a:t/>
            </a:r>
            <a:br>
              <a:rPr lang="ru-RU" sz="2200" dirty="0"/>
            </a:br>
            <a:r>
              <a:rPr lang="ru-RU" sz="2200" dirty="0"/>
              <a:t>иных законных представителей</a:t>
            </a:r>
          </a:p>
        </p:txBody>
      </p:sp>
      <p:sp>
        <p:nvSpPr>
          <p:cNvPr id="3" name="Объект 2"/>
          <p:cNvSpPr>
            <a:spLocks noGrp="1"/>
          </p:cNvSpPr>
          <p:nvPr>
            <p:ph sz="quarter" idx="1"/>
          </p:nvPr>
        </p:nvSpPr>
        <p:spPr>
          <a:xfrm>
            <a:off x="457200" y="1600200"/>
            <a:ext cx="7467600" cy="5069160"/>
          </a:xfrm>
        </p:spPr>
        <p:txBody>
          <a:bodyPr>
            <a:normAutofit fontScale="25000" lnSpcReduction="20000"/>
          </a:bodyPr>
          <a:lstStyle/>
          <a:p>
            <a:pPr algn="just"/>
            <a:r>
              <a:rPr lang="ru-RU" sz="6400" dirty="0"/>
              <a:t>Неисполнение или ненадлежащее исполнение родителями или иными законными представителями несовершеннолетних обязанностей по содержанию, воспитанию, обучению, защите прав и интересов несовершеннолетних </a:t>
            </a:r>
            <a:r>
              <a:rPr lang="ru-RU" sz="6400" dirty="0" smtClean="0"/>
              <a:t>- влечет </a:t>
            </a:r>
            <a:r>
              <a:rPr lang="ru-RU" sz="6400" dirty="0"/>
              <a:t>предупреждение или наложение административного штрафа в размере от ста до пятисот </a:t>
            </a:r>
            <a:r>
              <a:rPr lang="ru-RU" sz="6400" dirty="0" smtClean="0"/>
              <a:t>рублей.</a:t>
            </a:r>
            <a:endParaRPr lang="ru-RU" sz="6400" dirty="0"/>
          </a:p>
          <a:p>
            <a:pPr algn="just"/>
            <a:r>
              <a:rPr lang="ru-RU" sz="6400" dirty="0"/>
              <a:t> </a:t>
            </a:r>
            <a:r>
              <a:rPr lang="ru-RU" sz="6400" dirty="0" smtClean="0"/>
              <a:t>Нарушение </a:t>
            </a:r>
            <a:r>
              <a:rPr lang="ru-RU" sz="6400" dirty="0"/>
              <a:t>родителями или иными законными представителями несовершеннолетних прав и интересов несовершеннолетних, выразившееся в лишении их права на общение с родителями или близкими родственниками, если такое общение не противоречит интересам детей, в намеренном сокрытии места нахождения детей помимо их воли, в неисполнении судебного решения об определении места жительства детей, в том числе судебного решения об определении места жительства детей на период до вступления в законную силу судебного решения об определении их места жительства, в неисполнении судебного решения о порядке осуществления родительских прав или о порядке осуществления родительских прав на период до вступления в законную силу судебного решения либо в ином воспрепятствовании осуществлению родителями прав на воспитание и образование детей и на защиту их прав и интересов, - </a:t>
            </a:r>
            <a:r>
              <a:rPr lang="ru-RU" sz="6400" dirty="0" smtClean="0"/>
              <a:t>влечет </a:t>
            </a:r>
            <a:r>
              <a:rPr lang="ru-RU" sz="6400" dirty="0"/>
              <a:t>наложение административного штрафа в размере от двух тысяч до трех тысяч рублей. </a:t>
            </a:r>
            <a:r>
              <a:rPr lang="ru-RU" sz="6400" dirty="0" smtClean="0"/>
              <a:t>Повторное </a:t>
            </a:r>
            <a:r>
              <a:rPr lang="ru-RU" sz="6400" dirty="0"/>
              <a:t>совершение </a:t>
            </a:r>
            <a:r>
              <a:rPr lang="ru-RU" sz="6400" dirty="0" smtClean="0"/>
              <a:t>вышеуказанного административного </a:t>
            </a:r>
            <a:r>
              <a:rPr lang="ru-RU" sz="6400" dirty="0"/>
              <a:t>правонарушения, </a:t>
            </a:r>
            <a:r>
              <a:rPr lang="ru-RU" sz="6400" dirty="0" smtClean="0"/>
              <a:t>влечет </a:t>
            </a:r>
            <a:r>
              <a:rPr lang="ru-RU" sz="6400" dirty="0"/>
              <a:t>наложение административного штрафа в размере от четырех тысяч до пяти тысяч рублей или административный арест на срок до пяти суток. </a:t>
            </a:r>
          </a:p>
          <a:p>
            <a:endParaRPr lang="ru-RU" sz="6400" dirty="0"/>
          </a:p>
          <a:p>
            <a:endParaRPr lang="ru-RU" sz="6400" dirty="0"/>
          </a:p>
          <a:p>
            <a:endParaRPr lang="ru-RU" dirty="0"/>
          </a:p>
          <a:p>
            <a:endParaRPr lang="ru-RU" dirty="0"/>
          </a:p>
        </p:txBody>
      </p:sp>
    </p:spTree>
    <p:extLst>
      <p:ext uri="{BB962C8B-B14F-4D97-AF65-F5344CB8AC3E}">
        <p14:creationId xmlns:p14="http://schemas.microsoft.com/office/powerpoint/2010/main" val="2702118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Что такое «Ответственность»</a:t>
            </a:r>
            <a:endParaRPr lang="ru-RU" dirty="0"/>
          </a:p>
        </p:txBody>
      </p:sp>
      <p:sp>
        <p:nvSpPr>
          <p:cNvPr id="3" name="Объект 2"/>
          <p:cNvSpPr>
            <a:spLocks noGrp="1"/>
          </p:cNvSpPr>
          <p:nvPr>
            <p:ph sz="quarter" idx="1"/>
          </p:nvPr>
        </p:nvSpPr>
        <p:spPr>
          <a:xfrm>
            <a:off x="457200" y="1600200"/>
            <a:ext cx="8075240" cy="1396752"/>
          </a:xfrm>
        </p:spPr>
        <p:txBody>
          <a:bodyPr>
            <a:normAutofit/>
          </a:bodyPr>
          <a:lstStyle/>
          <a:p>
            <a:pPr algn="just"/>
            <a:r>
              <a:rPr lang="ru-RU" dirty="0" smtClean="0"/>
              <a:t>определенный </a:t>
            </a:r>
            <a:r>
              <a:rPr lang="ru-RU" dirty="0"/>
              <a:t>уровень негативных последствий для субъекта в случае нарушения им установленных требований. </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780928"/>
            <a:ext cx="7488832"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9448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Гражданско-правовая </a:t>
            </a:r>
            <a:r>
              <a:rPr lang="ru-RU" sz="2000" dirty="0" smtClean="0"/>
              <a:t>(семейно-правовая) ответственность </a:t>
            </a:r>
            <a:r>
              <a:rPr lang="ru-RU" sz="2000" dirty="0"/>
              <a:t>родителей (законных представителей</a:t>
            </a:r>
            <a:r>
              <a:rPr lang="ru-RU" sz="2000" dirty="0" smtClean="0"/>
              <a:t>).</a:t>
            </a:r>
            <a:r>
              <a:rPr lang="ru-RU" sz="2000" dirty="0"/>
              <a:t/>
            </a:r>
            <a:br>
              <a:rPr lang="ru-RU" sz="2000" dirty="0"/>
            </a:br>
            <a:endParaRPr lang="ru-RU" sz="2000" dirty="0"/>
          </a:p>
        </p:txBody>
      </p:sp>
      <p:sp>
        <p:nvSpPr>
          <p:cNvPr id="3" name="Объект 2"/>
          <p:cNvSpPr>
            <a:spLocks noGrp="1"/>
          </p:cNvSpPr>
          <p:nvPr>
            <p:ph sz="quarter" idx="1"/>
          </p:nvPr>
        </p:nvSpPr>
        <p:spPr/>
        <p:txBody>
          <a:bodyPr>
            <a:normAutofit/>
          </a:bodyPr>
          <a:lstStyle/>
          <a:p>
            <a:endParaRPr lang="ru-RU" dirty="0"/>
          </a:p>
          <a:p>
            <a:pPr algn="just"/>
            <a:r>
              <a:rPr lang="ru-RU" dirty="0" smtClean="0"/>
              <a:t>Родители (законные представители) несут </a:t>
            </a:r>
            <a:r>
              <a:rPr lang="ru-RU" dirty="0"/>
              <a:t>полную и субсидиарную (дополнительную) гражданско-правовую (имущественную) ответственность за действие своих несовершеннолетних детей, </a:t>
            </a:r>
            <a:r>
              <a:rPr lang="ru-RU" dirty="0" smtClean="0"/>
              <a:t>причинивших </a:t>
            </a:r>
            <a:r>
              <a:rPr lang="ru-RU" dirty="0"/>
              <a:t>вред имуществу юридических и (или) физических лиц или вред здоровью граждан, если причинение этого вреда связанно с виновным пренебрежением своими родительскими (опекунскими, попечительскими) обязанностями. </a:t>
            </a:r>
          </a:p>
          <a:p>
            <a:endParaRPr lang="ru-RU" dirty="0"/>
          </a:p>
        </p:txBody>
      </p:sp>
    </p:spTree>
    <p:extLst>
      <p:ext uri="{BB962C8B-B14F-4D97-AF65-F5344CB8AC3E}">
        <p14:creationId xmlns:p14="http://schemas.microsoft.com/office/powerpoint/2010/main" val="19993482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Лишение родительских прав</a:t>
            </a:r>
            <a:br>
              <a:rPr lang="ru-RU" dirty="0"/>
            </a:br>
            <a:endParaRPr lang="ru-RU" dirty="0"/>
          </a:p>
        </p:txBody>
      </p:sp>
      <p:sp>
        <p:nvSpPr>
          <p:cNvPr id="3" name="Объект 2"/>
          <p:cNvSpPr>
            <a:spLocks noGrp="1"/>
          </p:cNvSpPr>
          <p:nvPr>
            <p:ph sz="quarter" idx="1"/>
          </p:nvPr>
        </p:nvSpPr>
        <p:spPr/>
        <p:txBody>
          <a:bodyPr>
            <a:normAutofit fontScale="77500" lnSpcReduction="20000"/>
          </a:bodyPr>
          <a:lstStyle/>
          <a:p>
            <a:pPr algn="just"/>
            <a:r>
              <a:rPr lang="ru-RU" dirty="0" smtClean="0"/>
              <a:t>Родители </a:t>
            </a:r>
            <a:r>
              <a:rPr lang="ru-RU" dirty="0"/>
              <a:t>(один из них) могут быть лишены родительских прав, если они:</a:t>
            </a:r>
          </a:p>
          <a:p>
            <a:pPr lvl="1" algn="just"/>
            <a:r>
              <a:rPr lang="ru-RU" dirty="0"/>
              <a:t>уклоняются от выполнения обязанностей родителей, в том числе при злостном уклонении от уплаты алиментов;</a:t>
            </a:r>
          </a:p>
          <a:p>
            <a:pPr lvl="1" algn="just"/>
            <a:r>
              <a:rPr lang="ru-RU" dirty="0"/>
              <a:t>отказываются без уважительных причин взять своего ребенка из родильного дома (отделения) либо из иного лечебного учреждения, воспитательного учреждения, учреждения социальной защиты населения или из аналогичных организаций;</a:t>
            </a:r>
          </a:p>
          <a:p>
            <a:pPr lvl="1" algn="just"/>
            <a:r>
              <a:rPr lang="ru-RU" dirty="0" smtClean="0"/>
              <a:t>злоупотребляют </a:t>
            </a:r>
            <a:r>
              <a:rPr lang="ru-RU" dirty="0"/>
              <a:t>своими родительскими правами;</a:t>
            </a:r>
          </a:p>
          <a:p>
            <a:pPr lvl="1" algn="just"/>
            <a:r>
              <a:rPr lang="ru-RU" dirty="0"/>
              <a:t>жестоко обращаются с детьми, в том числе осуществляют физическое или психическое насилие над ними, покушаются на их половую неприкосновенность;</a:t>
            </a:r>
          </a:p>
          <a:p>
            <a:pPr lvl="1" algn="just"/>
            <a:r>
              <a:rPr lang="ru-RU" dirty="0"/>
              <a:t>являются больными хроническим алкоголизмом или наркоманией;</a:t>
            </a:r>
          </a:p>
          <a:p>
            <a:pPr lvl="1" algn="just"/>
            <a:r>
              <a:rPr lang="ru-RU" dirty="0"/>
              <a:t>совершили умышленное преступление против жизни или здоровья своих детей либо против жизни или здоровья супруга.</a:t>
            </a:r>
          </a:p>
          <a:p>
            <a:pPr algn="just"/>
            <a:r>
              <a:rPr lang="ru-RU" dirty="0"/>
              <a:t>Лишение родительских прав производится в судебном порядке</a:t>
            </a:r>
          </a:p>
          <a:p>
            <a:endParaRPr lang="ru-RU" dirty="0"/>
          </a:p>
        </p:txBody>
      </p:sp>
    </p:spTree>
    <p:extLst>
      <p:ext uri="{BB962C8B-B14F-4D97-AF65-F5344CB8AC3E}">
        <p14:creationId xmlns:p14="http://schemas.microsoft.com/office/powerpoint/2010/main" val="32807998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Последствия лишения родительских прав</a:t>
            </a:r>
            <a:br>
              <a:rPr lang="ru-RU" dirty="0"/>
            </a:br>
            <a:endParaRPr lang="ru-RU" dirty="0"/>
          </a:p>
        </p:txBody>
      </p:sp>
      <p:sp>
        <p:nvSpPr>
          <p:cNvPr id="3" name="Объект 2"/>
          <p:cNvSpPr>
            <a:spLocks noGrp="1"/>
          </p:cNvSpPr>
          <p:nvPr>
            <p:ph sz="quarter" idx="1"/>
          </p:nvPr>
        </p:nvSpPr>
        <p:spPr/>
        <p:txBody>
          <a:bodyPr>
            <a:normAutofit fontScale="92500" lnSpcReduction="20000"/>
          </a:bodyPr>
          <a:lstStyle/>
          <a:p>
            <a:pPr algn="just"/>
            <a:r>
              <a:rPr lang="ru-RU" dirty="0"/>
              <a:t>Родители, </a:t>
            </a:r>
            <a:r>
              <a:rPr lang="ru-RU" dirty="0" smtClean="0"/>
              <a:t>лишенные родительских </a:t>
            </a:r>
            <a:r>
              <a:rPr lang="ru-RU" dirty="0"/>
              <a:t>прав, теряют все права, основанные на факте родства с ребенком, в отношении которого они были лишены родительских прав, в том числе право на получение от него </a:t>
            </a:r>
            <a:r>
              <a:rPr lang="ru-RU" dirty="0" smtClean="0"/>
              <a:t>содержания, </a:t>
            </a:r>
            <a:r>
              <a:rPr lang="ru-RU" dirty="0"/>
              <a:t>а также право на льготы и государственные пособия, установленные для граждан, имеющих детей.</a:t>
            </a:r>
          </a:p>
          <a:p>
            <a:pPr algn="just"/>
            <a:r>
              <a:rPr lang="ru-RU" dirty="0" smtClean="0"/>
              <a:t>Лишение </a:t>
            </a:r>
            <a:r>
              <a:rPr lang="ru-RU" dirty="0"/>
              <a:t>родительских прав не освобождает родителей от обязанности содержать своего ребенка.</a:t>
            </a:r>
          </a:p>
          <a:p>
            <a:pPr algn="just"/>
            <a:r>
              <a:rPr lang="ru-RU" dirty="0" smtClean="0"/>
              <a:t>Ребенок</a:t>
            </a:r>
            <a:r>
              <a:rPr lang="ru-RU" dirty="0"/>
              <a:t>, в отношении которого родители (один из них) лишены родительских прав, сохраняет право собственности на жилое помещение или право пользования жилым помещением, а также сохраняет имущественные права, основанные на факте родства с родителями и другими родственниками, в том числе право на получение наследства</a:t>
            </a:r>
            <a:r>
              <a:rPr lang="ru-RU" dirty="0" smtClean="0"/>
              <a:t>.</a:t>
            </a:r>
            <a:endParaRPr lang="ru-RU" dirty="0"/>
          </a:p>
        </p:txBody>
      </p:sp>
    </p:spTree>
    <p:extLst>
      <p:ext uri="{BB962C8B-B14F-4D97-AF65-F5344CB8AC3E}">
        <p14:creationId xmlns:p14="http://schemas.microsoft.com/office/powerpoint/2010/main" val="2166863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Ограничение родительских прав</a:t>
            </a:r>
            <a:br>
              <a:rPr lang="ru-RU" dirty="0"/>
            </a:br>
            <a:endParaRPr lang="ru-RU" dirty="0"/>
          </a:p>
        </p:txBody>
      </p:sp>
      <p:sp>
        <p:nvSpPr>
          <p:cNvPr id="3" name="Объект 2"/>
          <p:cNvSpPr>
            <a:spLocks noGrp="1"/>
          </p:cNvSpPr>
          <p:nvPr>
            <p:ph sz="quarter" idx="1"/>
          </p:nvPr>
        </p:nvSpPr>
        <p:spPr/>
        <p:txBody>
          <a:bodyPr>
            <a:normAutofit fontScale="92500"/>
          </a:bodyPr>
          <a:lstStyle/>
          <a:p>
            <a:pPr algn="just"/>
            <a:r>
              <a:rPr lang="ru-RU" dirty="0" smtClean="0"/>
              <a:t>Суд </a:t>
            </a:r>
            <a:r>
              <a:rPr lang="ru-RU" dirty="0"/>
              <a:t>может с учетом интересов ребенка принять решение об отобрании ребенка у родителей (одного из них) без лишения их родительских прав (ограничении родительских прав).</a:t>
            </a:r>
          </a:p>
          <a:p>
            <a:pPr algn="just"/>
            <a:r>
              <a:rPr lang="ru-RU" dirty="0" smtClean="0"/>
              <a:t>Ограничение </a:t>
            </a:r>
            <a:r>
              <a:rPr lang="ru-RU" dirty="0"/>
              <a:t>родительских прав </a:t>
            </a:r>
            <a:r>
              <a:rPr lang="ru-RU" dirty="0" smtClean="0"/>
              <a:t>допускается:</a:t>
            </a:r>
          </a:p>
          <a:p>
            <a:pPr lvl="1" algn="just"/>
            <a:r>
              <a:rPr lang="ru-RU" b="1" dirty="0" smtClean="0"/>
              <a:t>если </a:t>
            </a:r>
            <a:r>
              <a:rPr lang="ru-RU" b="1" dirty="0"/>
              <a:t>оставление ребенка с родителями </a:t>
            </a:r>
            <a:r>
              <a:rPr lang="ru-RU" dirty="0"/>
              <a:t>(одним из них) </a:t>
            </a:r>
            <a:r>
              <a:rPr lang="ru-RU" b="1" dirty="0"/>
              <a:t>опасно для ребенка по обстоятельствам, от родителей </a:t>
            </a:r>
            <a:r>
              <a:rPr lang="ru-RU" dirty="0"/>
              <a:t>(одного из них) </a:t>
            </a:r>
            <a:r>
              <a:rPr lang="ru-RU" b="1" dirty="0"/>
              <a:t>не зависящим </a:t>
            </a:r>
            <a:r>
              <a:rPr lang="ru-RU" dirty="0"/>
              <a:t>(психическое расстройство или иное хроническое заболевание, стечение тяжелых обстоятельств и другие).</a:t>
            </a:r>
          </a:p>
          <a:p>
            <a:pPr lvl="1" algn="just"/>
            <a:r>
              <a:rPr lang="ru-RU" b="1" dirty="0" smtClean="0"/>
              <a:t>если </a:t>
            </a:r>
            <a:r>
              <a:rPr lang="ru-RU" b="1" dirty="0"/>
              <a:t>оставление ребенка с родителями </a:t>
            </a:r>
            <a:r>
              <a:rPr lang="ru-RU" dirty="0"/>
              <a:t>(одним из них) </a:t>
            </a:r>
            <a:r>
              <a:rPr lang="ru-RU" b="1" dirty="0"/>
              <a:t>вследствие их поведения является опасным для ребенка, но не установлены достаточные основания для лишения родителей </a:t>
            </a:r>
            <a:r>
              <a:rPr lang="ru-RU" dirty="0"/>
              <a:t>(одного из них) </a:t>
            </a:r>
            <a:r>
              <a:rPr lang="ru-RU" b="1" dirty="0"/>
              <a:t>родительских прав</a:t>
            </a:r>
            <a:r>
              <a:rPr lang="ru-RU" dirty="0"/>
              <a:t>. </a:t>
            </a:r>
          </a:p>
        </p:txBody>
      </p:sp>
    </p:spTree>
    <p:extLst>
      <p:ext uri="{BB962C8B-B14F-4D97-AF65-F5344CB8AC3E}">
        <p14:creationId xmlns:p14="http://schemas.microsoft.com/office/powerpoint/2010/main" val="296179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Последствия ограничения родительских прав</a:t>
            </a:r>
            <a:br>
              <a:rPr lang="ru-RU" dirty="0"/>
            </a:br>
            <a:endParaRPr lang="ru-RU" dirty="0"/>
          </a:p>
        </p:txBody>
      </p:sp>
      <p:sp>
        <p:nvSpPr>
          <p:cNvPr id="3" name="Объект 2"/>
          <p:cNvSpPr>
            <a:spLocks noGrp="1"/>
          </p:cNvSpPr>
          <p:nvPr>
            <p:ph sz="quarter" idx="1"/>
          </p:nvPr>
        </p:nvSpPr>
        <p:spPr/>
        <p:txBody>
          <a:bodyPr>
            <a:normAutofit fontScale="85000" lnSpcReduction="20000"/>
          </a:bodyPr>
          <a:lstStyle/>
          <a:p>
            <a:endParaRPr lang="ru-RU" dirty="0"/>
          </a:p>
          <a:p>
            <a:pPr algn="just"/>
            <a:r>
              <a:rPr lang="ru-RU" dirty="0" smtClean="0"/>
              <a:t>Родители</a:t>
            </a:r>
            <a:r>
              <a:rPr lang="ru-RU" dirty="0"/>
              <a:t>, родительские права которых ограничены судом, утрачивают право на личное воспитание ребенка, а также право на льготы и государственные пособия, установленные для граждан, имеющих детей.</a:t>
            </a:r>
          </a:p>
          <a:p>
            <a:pPr algn="just"/>
            <a:r>
              <a:rPr lang="ru-RU" dirty="0" smtClean="0"/>
              <a:t>Ограничение </a:t>
            </a:r>
            <a:r>
              <a:rPr lang="ru-RU" dirty="0"/>
              <a:t>родительских прав не освобождает родителей от обязанности по содержанию ребенка.</a:t>
            </a:r>
          </a:p>
          <a:p>
            <a:pPr algn="just"/>
            <a:r>
              <a:rPr lang="ru-RU" dirty="0" smtClean="0"/>
              <a:t>Ребенок</a:t>
            </a:r>
            <a:r>
              <a:rPr lang="ru-RU" dirty="0"/>
              <a:t>, в отношении которого родители (один из них) ограничены в родительских правах, сохраняет право собственности на жилое помещение или право пользования жилым помещением, а также сохраняет имущественные права, основанные на факте родства с родителями и другими родственниками, в том числе право на получение наследства.</a:t>
            </a:r>
          </a:p>
          <a:p>
            <a:pPr algn="just"/>
            <a:r>
              <a:rPr lang="ru-RU" dirty="0" smtClean="0"/>
              <a:t>В </a:t>
            </a:r>
            <a:r>
              <a:rPr lang="ru-RU" dirty="0"/>
              <a:t>случае ограничения родительских прав обоих родителей ребенок передается на попечение органа опеки и попечительства.</a:t>
            </a:r>
          </a:p>
          <a:p>
            <a:endParaRPr lang="ru-RU" dirty="0"/>
          </a:p>
        </p:txBody>
      </p:sp>
    </p:spTree>
    <p:extLst>
      <p:ext uri="{BB962C8B-B14F-4D97-AF65-F5344CB8AC3E}">
        <p14:creationId xmlns:p14="http://schemas.microsoft.com/office/powerpoint/2010/main" val="21844430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Уголовная ответственность родителей (законных представителей)</a:t>
            </a:r>
            <a:br>
              <a:rPr lang="ru-RU" dirty="0"/>
            </a:br>
            <a:endParaRPr lang="ru-RU" dirty="0"/>
          </a:p>
        </p:txBody>
      </p:sp>
      <p:sp>
        <p:nvSpPr>
          <p:cNvPr id="3" name="Объект 2"/>
          <p:cNvSpPr>
            <a:spLocks noGrp="1"/>
          </p:cNvSpPr>
          <p:nvPr>
            <p:ph sz="quarter" idx="1"/>
          </p:nvPr>
        </p:nvSpPr>
        <p:spPr/>
        <p:txBody>
          <a:bodyPr>
            <a:normAutofit fontScale="77500" lnSpcReduction="20000"/>
          </a:bodyPr>
          <a:lstStyle/>
          <a:p>
            <a:pPr algn="just"/>
            <a:r>
              <a:rPr lang="ru-RU" dirty="0" smtClean="0"/>
              <a:t>Неисполнение </a:t>
            </a:r>
            <a:r>
              <a:rPr lang="ru-RU" dirty="0"/>
              <a:t>или ненадлежащее исполнение обязанностей по воспитанию несовершеннолетнего родителем или иным лицом, на которое возложены эти обязанности, а равно педагогическим работником или другим работником образовательной организации, медицинской организации, организации, оказывающей социальные услуги, либо иной организации, обязанного осуществлять надзор за несовершеннолетним, если это деяние соединено с жестоким обращением с несовершеннолетним, - </a:t>
            </a:r>
          </a:p>
          <a:p>
            <a:pPr lvl="1" algn="just"/>
            <a:r>
              <a:rPr lang="ru-RU" dirty="0"/>
              <a:t>наказывается штрафом в размере до ста тысяч рублей или в размере заработной платы или иного дохода осужденного за период до одного года, </a:t>
            </a:r>
            <a:endParaRPr lang="ru-RU" dirty="0" smtClean="0"/>
          </a:p>
          <a:p>
            <a:pPr lvl="1" algn="just"/>
            <a:r>
              <a:rPr lang="ru-RU" dirty="0" smtClean="0"/>
              <a:t>либо </a:t>
            </a:r>
            <a:r>
              <a:rPr lang="ru-RU" dirty="0"/>
              <a:t>обязательными работами на срок до четырехсот сорока часов</a:t>
            </a:r>
            <a:r>
              <a:rPr lang="ru-RU" dirty="0" smtClean="0"/>
              <a:t>,</a:t>
            </a:r>
          </a:p>
          <a:p>
            <a:pPr lvl="1" algn="just"/>
            <a:r>
              <a:rPr lang="ru-RU" dirty="0" smtClean="0"/>
              <a:t> </a:t>
            </a:r>
            <a:r>
              <a:rPr lang="ru-RU" dirty="0"/>
              <a:t>либо исправительными работами на срок до двух лет, </a:t>
            </a:r>
            <a:endParaRPr lang="ru-RU" dirty="0" smtClean="0"/>
          </a:p>
          <a:p>
            <a:pPr lvl="1" algn="just"/>
            <a:r>
              <a:rPr lang="ru-RU" dirty="0" smtClean="0"/>
              <a:t>либо </a:t>
            </a:r>
            <a:r>
              <a:rPr lang="ru-RU" dirty="0"/>
              <a:t>принудительными работами на срок до трех лет с лишением права занимать определенные должности или заниматься определенной деятельностью на срок до пяти лет или без такового</a:t>
            </a:r>
            <a:r>
              <a:rPr lang="ru-RU" dirty="0" smtClean="0"/>
              <a:t>,</a:t>
            </a:r>
          </a:p>
          <a:p>
            <a:pPr lvl="1" algn="just"/>
            <a:r>
              <a:rPr lang="ru-RU" dirty="0" smtClean="0"/>
              <a:t>либо </a:t>
            </a:r>
            <a:r>
              <a:rPr lang="ru-RU" dirty="0"/>
              <a:t>лишением свободы на срок до трех лет с лишением права занимать определенные должности или заниматься определенной деятельностью на срок до пяти лет или без такового. </a:t>
            </a:r>
          </a:p>
        </p:txBody>
      </p:sp>
    </p:spTree>
    <p:extLst>
      <p:ext uri="{BB962C8B-B14F-4D97-AF65-F5344CB8AC3E}">
        <p14:creationId xmlns:p14="http://schemas.microsoft.com/office/powerpoint/2010/main" val="497711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dirty="0"/>
              <a:t>ПРЕСТУПЛЕНИЯ ПРОТИВ СЕМЬИ И </a:t>
            </a:r>
            <a:r>
              <a:rPr lang="ru-RU" sz="1800" dirty="0" smtClean="0"/>
              <a:t>НЕСОВЕРШЕННОЛЕТНИХ. </a:t>
            </a:r>
            <a:br>
              <a:rPr lang="ru-RU" sz="1800" dirty="0" smtClean="0"/>
            </a:br>
            <a:r>
              <a:rPr lang="ru-RU" sz="1800" b="1" dirty="0" smtClean="0"/>
              <a:t>Вовлечение </a:t>
            </a:r>
            <a:r>
              <a:rPr lang="ru-RU" sz="1800" b="1" dirty="0"/>
              <a:t>несовершеннолетнего в совершение преступления</a:t>
            </a:r>
            <a:r>
              <a:rPr lang="ru-RU" sz="1800" dirty="0"/>
              <a:t/>
            </a:r>
            <a:br>
              <a:rPr lang="ru-RU" sz="1800" dirty="0"/>
            </a:br>
            <a:endParaRPr lang="ru-RU" sz="1800" dirty="0"/>
          </a:p>
        </p:txBody>
      </p:sp>
      <p:sp>
        <p:nvSpPr>
          <p:cNvPr id="3" name="Объект 2"/>
          <p:cNvSpPr>
            <a:spLocks noGrp="1"/>
          </p:cNvSpPr>
          <p:nvPr>
            <p:ph sz="quarter" idx="1"/>
          </p:nvPr>
        </p:nvSpPr>
        <p:spPr/>
        <p:txBody>
          <a:bodyPr>
            <a:normAutofit fontScale="62500" lnSpcReduction="20000"/>
          </a:bodyPr>
          <a:lstStyle/>
          <a:p>
            <a:pPr algn="just"/>
            <a:r>
              <a:rPr lang="ru-RU" dirty="0" smtClean="0"/>
              <a:t>  1</a:t>
            </a:r>
            <a:r>
              <a:rPr lang="ru-RU" dirty="0"/>
              <a:t>. Вовлечение несовершеннолетнего в совершение преступления путем обещаний, обмана, угроз или иным способом, совершенное лицом, достигшим восемнадцатилетнего возраста, </a:t>
            </a:r>
            <a:endParaRPr lang="ru-RU" dirty="0" smtClean="0"/>
          </a:p>
          <a:p>
            <a:pPr lvl="1" algn="just"/>
            <a:r>
              <a:rPr lang="ru-RU" dirty="0" smtClean="0"/>
              <a:t>наказывается </a:t>
            </a:r>
            <a:r>
              <a:rPr lang="ru-RU" dirty="0"/>
              <a:t>лишением свободы на срок до пяти лет. </a:t>
            </a:r>
          </a:p>
          <a:p>
            <a:pPr algn="just"/>
            <a:endParaRPr lang="ru-RU" dirty="0"/>
          </a:p>
          <a:p>
            <a:pPr algn="just"/>
            <a:r>
              <a:rPr lang="ru-RU" dirty="0"/>
              <a:t>2. То же деяние, совершенное родителем, педагогическим работником либо иным лицом, на которое законом возложены обязанности по воспитанию несовершеннолетнего, </a:t>
            </a:r>
            <a:endParaRPr lang="ru-RU" dirty="0" smtClean="0"/>
          </a:p>
          <a:p>
            <a:pPr lvl="1" algn="just"/>
            <a:r>
              <a:rPr lang="ru-RU" dirty="0" smtClean="0"/>
              <a:t>(наказывается </a:t>
            </a:r>
            <a:r>
              <a:rPr lang="ru-RU" dirty="0"/>
              <a:t>лишением свободы на срок до шести лет с лишением права занимать определенные должности или заниматься определенной деятельностью на срок до трех лет или без такового.</a:t>
            </a:r>
          </a:p>
          <a:p>
            <a:pPr marL="0" indent="0" algn="just">
              <a:buNone/>
            </a:pPr>
            <a:r>
              <a:rPr lang="ru-RU" dirty="0"/>
              <a:t> </a:t>
            </a:r>
          </a:p>
          <a:p>
            <a:pPr algn="just"/>
            <a:r>
              <a:rPr lang="ru-RU" dirty="0"/>
              <a:t>3. </a:t>
            </a:r>
            <a:r>
              <a:rPr lang="ru-RU" dirty="0" smtClean="0"/>
              <a:t>Эти же деяния, </a:t>
            </a:r>
            <a:r>
              <a:rPr lang="ru-RU" dirty="0"/>
              <a:t>совершенные с применением насилия или с угрозой его применения, </a:t>
            </a:r>
          </a:p>
          <a:p>
            <a:pPr lvl="1" algn="just"/>
            <a:r>
              <a:rPr lang="ru-RU" dirty="0"/>
              <a:t> </a:t>
            </a:r>
            <a:r>
              <a:rPr lang="ru-RU" dirty="0" smtClean="0"/>
              <a:t>наказываются </a:t>
            </a:r>
            <a:r>
              <a:rPr lang="ru-RU" dirty="0"/>
              <a:t>лишением свободы на срок от двух до семи лет с ограничением свободы на срок до двух лет либо без </a:t>
            </a:r>
            <a:r>
              <a:rPr lang="ru-RU" dirty="0" smtClean="0"/>
              <a:t>такового</a:t>
            </a:r>
            <a:endParaRPr lang="ru-RU" dirty="0"/>
          </a:p>
          <a:p>
            <a:pPr algn="just"/>
            <a:r>
              <a:rPr lang="ru-RU" dirty="0"/>
              <a:t>4. </a:t>
            </a:r>
            <a:r>
              <a:rPr lang="ru-RU" dirty="0" smtClean="0"/>
              <a:t>Эти же деяния, </a:t>
            </a:r>
            <a:r>
              <a:rPr lang="ru-RU" dirty="0"/>
              <a:t>связанные с вовлечением несовершеннолетнего в преступную группу либо в совершение тяжкого или особо тяжкого преступления, а также в совершение преступления по мотивам политической, идеологической, расовой, национальной или религиозной ненависти или вражды либо по мотивам ненависти или вражды в отношении какой-либо социальной группы </a:t>
            </a:r>
            <a:endParaRPr lang="ru-RU" dirty="0" smtClean="0"/>
          </a:p>
          <a:p>
            <a:pPr lvl="1" algn="just"/>
            <a:r>
              <a:rPr lang="ru-RU" dirty="0" smtClean="0"/>
              <a:t>наказываются </a:t>
            </a:r>
            <a:r>
              <a:rPr lang="ru-RU" dirty="0"/>
              <a:t>лишением свободы на срок от пяти до восьми лет с ограничением свободы на срок до двух лет либо без такового </a:t>
            </a:r>
          </a:p>
        </p:txBody>
      </p:sp>
    </p:spTree>
    <p:extLst>
      <p:ext uri="{BB962C8B-B14F-4D97-AF65-F5344CB8AC3E}">
        <p14:creationId xmlns:p14="http://schemas.microsoft.com/office/powerpoint/2010/main" val="3423960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a:t>ПРЕСТУПЛЕНИЯ ПРОТИВ СЕМЬИ И НЕСОВЕРШЕННОЛЕТНИХ. </a:t>
            </a:r>
            <a:br>
              <a:rPr lang="ru-RU" sz="2000" dirty="0"/>
            </a:br>
            <a:r>
              <a:rPr lang="ru-RU" sz="2000" b="1" dirty="0"/>
              <a:t>Вовлечение несовершеннолетнего в совершение антиобщественных действий</a:t>
            </a:r>
          </a:p>
        </p:txBody>
      </p:sp>
      <p:sp>
        <p:nvSpPr>
          <p:cNvPr id="3" name="Объект 2"/>
          <p:cNvSpPr>
            <a:spLocks noGrp="1"/>
          </p:cNvSpPr>
          <p:nvPr>
            <p:ph sz="quarter" idx="1"/>
          </p:nvPr>
        </p:nvSpPr>
        <p:spPr/>
        <p:txBody>
          <a:bodyPr>
            <a:normAutofit fontScale="62500" lnSpcReduction="20000"/>
          </a:bodyPr>
          <a:lstStyle/>
          <a:p>
            <a:pPr algn="just"/>
            <a:r>
              <a:rPr lang="ru-RU" dirty="0" smtClean="0"/>
              <a:t>1</a:t>
            </a:r>
            <a:r>
              <a:rPr lang="ru-RU" dirty="0"/>
              <a:t>. Вовлечение несовершеннолетнего в систематическое употребление спиртных напитков, одурманивающих веществ, в занятие бродяжничеством или попрошайничеством, совершенное лицом, достигшим восемнадцатилетнего возраста, </a:t>
            </a:r>
          </a:p>
          <a:p>
            <a:pPr lvl="1" algn="just"/>
            <a:r>
              <a:rPr lang="ru-RU" dirty="0"/>
              <a:t>наказывается обязательными работами на срок до четырехсот восьмидесяти часов, либо исправительными работами на срок от одного года до двух лет, либо арестом на срок от трех до шести месяцев, либо лишением свободы на срок до четырех лет. </a:t>
            </a:r>
          </a:p>
          <a:p>
            <a:pPr algn="just"/>
            <a:r>
              <a:rPr lang="ru-RU" dirty="0" smtClean="0"/>
              <a:t>2</a:t>
            </a:r>
            <a:r>
              <a:rPr lang="ru-RU" dirty="0"/>
              <a:t>. То же деяние, совершенное родителем, педагогическим работником либо иным лицом, на которое законом возложены обязанности по воспитанию несовершеннолетнего, </a:t>
            </a:r>
          </a:p>
          <a:p>
            <a:pPr lvl="1" algn="just"/>
            <a:r>
              <a:rPr lang="ru-RU" dirty="0"/>
              <a:t>наказывается ограничением свободы на срок от двух до четырех лет, либо арестом на срок от четырех до шести месяцев, либо лишением свободы на срок до пяти лет с лишением права занимать определенные должности или заниматься определенной деятельностью на срок до трех лет или без такового. </a:t>
            </a:r>
          </a:p>
          <a:p>
            <a:pPr algn="just"/>
            <a:r>
              <a:rPr lang="ru-RU" dirty="0" smtClean="0"/>
              <a:t>3</a:t>
            </a:r>
            <a:r>
              <a:rPr lang="ru-RU" dirty="0"/>
              <a:t>. </a:t>
            </a:r>
            <a:r>
              <a:rPr lang="ru-RU" dirty="0" smtClean="0"/>
              <a:t>Это же деяние, </a:t>
            </a:r>
            <a:r>
              <a:rPr lang="ru-RU" dirty="0"/>
              <a:t>совершенные с применением насилия или с угрозой его применения, - </a:t>
            </a:r>
          </a:p>
          <a:p>
            <a:pPr lvl="1" algn="just"/>
            <a:r>
              <a:rPr lang="ru-RU" dirty="0" smtClean="0"/>
              <a:t>наказываются </a:t>
            </a:r>
            <a:r>
              <a:rPr lang="ru-RU" dirty="0"/>
              <a:t>лишением свободы на срок до шести лет с ограничением свободы на срок до двух лет либо без такового. </a:t>
            </a:r>
          </a:p>
          <a:p>
            <a:pPr algn="just"/>
            <a:r>
              <a:rPr lang="ru-RU" dirty="0" smtClean="0"/>
              <a:t>Примечание</a:t>
            </a:r>
            <a:r>
              <a:rPr lang="ru-RU" dirty="0"/>
              <a:t>. Действие настоящей статьи не распространяется на случаи вовлечения несовершеннолетнего в занятие бродяжничеством, если это деяние совершено родителем вследствие стечения тяжелых жизненных обстоятельств, вызванных утратой источника средств существования или отсутствием места жительства. </a:t>
            </a:r>
          </a:p>
          <a:p>
            <a:endParaRPr lang="ru-RU" dirty="0"/>
          </a:p>
          <a:p>
            <a:endParaRPr lang="ru-RU" dirty="0"/>
          </a:p>
          <a:p>
            <a:endParaRPr lang="ru-RU" dirty="0"/>
          </a:p>
        </p:txBody>
      </p:sp>
    </p:spTree>
    <p:extLst>
      <p:ext uri="{BB962C8B-B14F-4D97-AF65-F5344CB8AC3E}">
        <p14:creationId xmlns:p14="http://schemas.microsoft.com/office/powerpoint/2010/main" val="524515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dirty="0"/>
              <a:t>ПРЕСТУПЛЕНИЯ ПРОТИВ СЕМЬИ И НЕСОВЕРШЕННОЛЕТНИХ. </a:t>
            </a:r>
            <a:br>
              <a:rPr lang="ru-RU" sz="2200" dirty="0"/>
            </a:br>
            <a:r>
              <a:rPr lang="ru-RU" sz="2200" b="1" dirty="0"/>
              <a:t>Розничная продажа несовершеннолетним алкогольной </a:t>
            </a:r>
            <a:r>
              <a:rPr lang="ru-RU" sz="2200" b="1" dirty="0" smtClean="0"/>
              <a:t>продукции</a:t>
            </a:r>
            <a:endParaRPr lang="ru-RU" b="1" dirty="0"/>
          </a:p>
        </p:txBody>
      </p:sp>
      <p:sp>
        <p:nvSpPr>
          <p:cNvPr id="3" name="Объект 2"/>
          <p:cNvSpPr>
            <a:spLocks noGrp="1"/>
          </p:cNvSpPr>
          <p:nvPr>
            <p:ph sz="quarter" idx="1"/>
          </p:nvPr>
        </p:nvSpPr>
        <p:spPr/>
        <p:txBody>
          <a:bodyPr>
            <a:normAutofit fontScale="85000" lnSpcReduction="20000"/>
          </a:bodyPr>
          <a:lstStyle/>
          <a:p>
            <a:pPr algn="just"/>
            <a:r>
              <a:rPr lang="ru-RU" dirty="0" smtClean="0"/>
              <a:t>Розничная </a:t>
            </a:r>
            <a:r>
              <a:rPr lang="ru-RU" dirty="0"/>
              <a:t>продажа несовершеннолетним алкогольной продукции, если это деяние совершено неоднократно, -</a:t>
            </a:r>
          </a:p>
          <a:p>
            <a:pPr lvl="1" algn="just"/>
            <a:r>
              <a:rPr lang="ru-RU" dirty="0"/>
              <a:t> </a:t>
            </a:r>
            <a:r>
              <a:rPr lang="ru-RU" dirty="0" smtClean="0"/>
              <a:t>наказывается </a:t>
            </a:r>
            <a:r>
              <a:rPr lang="ru-RU" dirty="0"/>
              <a:t>штрафом в размере до восьмидесяти тысяч рублей или в размере заработной платы или иного дохода осужденного за период до шести </a:t>
            </a:r>
            <a:r>
              <a:rPr lang="ru-RU" dirty="0" smtClean="0"/>
              <a:t>месяцев</a:t>
            </a:r>
          </a:p>
          <a:p>
            <a:pPr lvl="1" algn="just"/>
            <a:r>
              <a:rPr lang="ru-RU" dirty="0" smtClean="0"/>
              <a:t> </a:t>
            </a:r>
            <a:r>
              <a:rPr lang="ru-RU" dirty="0"/>
              <a:t>либо исправительными работами на срок до одного года с лишением права занимать определенные должности или заниматься определенной деятельностью на срок до трех лет или без такового.</a:t>
            </a:r>
          </a:p>
          <a:p>
            <a:pPr algn="just"/>
            <a:endParaRPr lang="ru-RU" dirty="0"/>
          </a:p>
          <a:p>
            <a:pPr algn="just"/>
            <a:r>
              <a:rPr lang="ru-RU" dirty="0"/>
              <a:t>Примечание. Розничной продажей несовершеннолетнему алкогольной продукции, совершенной лицом неоднократно, признается розничная продажа несовершеннолетнему алкогольной продукции, если это лицо ранее привлекалось к административной ответственности за аналогичное деяние в течение ста восьмидесяти дней. </a:t>
            </a:r>
          </a:p>
          <a:p>
            <a:pPr marL="0" indent="0">
              <a:buNone/>
            </a:pPr>
            <a:r>
              <a:rPr lang="ru-RU" dirty="0" smtClean="0"/>
              <a:t> </a:t>
            </a:r>
            <a:endParaRPr lang="ru-RU" dirty="0"/>
          </a:p>
          <a:p>
            <a:endParaRPr lang="ru-RU" dirty="0"/>
          </a:p>
          <a:p>
            <a:endParaRPr lang="ru-RU" dirty="0"/>
          </a:p>
          <a:p>
            <a:endParaRPr lang="ru-RU" dirty="0"/>
          </a:p>
        </p:txBody>
      </p:sp>
    </p:spTree>
    <p:extLst>
      <p:ext uri="{BB962C8B-B14F-4D97-AF65-F5344CB8AC3E}">
        <p14:creationId xmlns:p14="http://schemas.microsoft.com/office/powerpoint/2010/main" val="28769066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200" dirty="0"/>
              <a:t>ПРЕСТУПЛЕНИЯ ПРОТИВ СЕМЬИ И НЕСОВЕРШЕННОЛЕТНИХ. </a:t>
            </a:r>
            <a:br>
              <a:rPr lang="ru-RU" sz="2200" dirty="0"/>
            </a:br>
            <a:r>
              <a:rPr lang="ru-RU" sz="2200" b="1" dirty="0"/>
              <a:t>Подмена </a:t>
            </a:r>
            <a:r>
              <a:rPr lang="ru-RU" sz="2200" b="1" dirty="0" smtClean="0"/>
              <a:t>ребенка</a:t>
            </a:r>
            <a:endParaRPr lang="ru-RU" b="1" dirty="0"/>
          </a:p>
        </p:txBody>
      </p:sp>
      <p:sp>
        <p:nvSpPr>
          <p:cNvPr id="3" name="Объект 2"/>
          <p:cNvSpPr>
            <a:spLocks noGrp="1"/>
          </p:cNvSpPr>
          <p:nvPr>
            <p:ph sz="quarter" idx="1"/>
          </p:nvPr>
        </p:nvSpPr>
        <p:spPr/>
        <p:txBody>
          <a:bodyPr>
            <a:normAutofit/>
          </a:bodyPr>
          <a:lstStyle/>
          <a:p>
            <a:r>
              <a:rPr lang="ru-RU" dirty="0" smtClean="0"/>
              <a:t>Подмена </a:t>
            </a:r>
            <a:r>
              <a:rPr lang="ru-RU" dirty="0"/>
              <a:t>ребенка, совершенная из корыстных или иных низменных побуждений, -</a:t>
            </a:r>
          </a:p>
          <a:p>
            <a:pPr lvl="1" algn="just"/>
            <a:r>
              <a:rPr lang="ru-RU" dirty="0" smtClean="0"/>
              <a:t>наказывается </a:t>
            </a:r>
            <a:r>
              <a:rPr lang="ru-RU" dirty="0"/>
              <a:t>лишением свободы на срок до пяти лет со штрафом в размере до двухсот тысяч рублей или в размере заработной платы или иного дохода осужденного за период до восемнадцати месяцев. </a:t>
            </a:r>
          </a:p>
          <a:p>
            <a:endParaRPr lang="ru-RU" dirty="0"/>
          </a:p>
        </p:txBody>
      </p:sp>
    </p:spTree>
    <p:extLst>
      <p:ext uri="{BB962C8B-B14F-4D97-AF65-F5344CB8AC3E}">
        <p14:creationId xmlns:p14="http://schemas.microsoft.com/office/powerpoint/2010/main" val="2394834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ответственности</a:t>
            </a:r>
            <a:endParaRPr lang="ru-RU" dirty="0"/>
          </a:p>
        </p:txBody>
      </p:sp>
      <p:sp>
        <p:nvSpPr>
          <p:cNvPr id="3" name="Объект 2"/>
          <p:cNvSpPr>
            <a:spLocks noGrp="1"/>
          </p:cNvSpPr>
          <p:nvPr>
            <p:ph sz="quarter" idx="1"/>
          </p:nvPr>
        </p:nvSpPr>
        <p:spPr>
          <a:xfrm>
            <a:off x="457200" y="1600200"/>
            <a:ext cx="4762872" cy="4781128"/>
          </a:xfrm>
        </p:spPr>
        <p:txBody>
          <a:bodyPr/>
          <a:lstStyle/>
          <a:p>
            <a:endParaRPr lang="ru-RU" dirty="0" smtClean="0"/>
          </a:p>
          <a:p>
            <a:r>
              <a:rPr lang="ru-RU" b="1" dirty="0" smtClean="0"/>
              <a:t>По </a:t>
            </a:r>
            <a:r>
              <a:rPr lang="ru-RU" b="1" dirty="0"/>
              <a:t>характеру санкций за совершаемые действия </a:t>
            </a:r>
            <a:r>
              <a:rPr lang="ru-RU" dirty="0"/>
              <a:t>выделяют </a:t>
            </a:r>
            <a:r>
              <a:rPr lang="ru-RU" dirty="0" smtClean="0"/>
              <a:t>:</a:t>
            </a:r>
            <a:endParaRPr lang="en-US" dirty="0" smtClean="0"/>
          </a:p>
          <a:p>
            <a:endParaRPr lang="ru-RU" dirty="0" smtClean="0"/>
          </a:p>
          <a:p>
            <a:pPr lvl="1"/>
            <a:r>
              <a:rPr lang="ru-RU" dirty="0" smtClean="0"/>
              <a:t>Юридическую ответственность, </a:t>
            </a:r>
          </a:p>
          <a:p>
            <a:pPr lvl="1"/>
            <a:r>
              <a:rPr lang="ru-RU" dirty="0" smtClean="0"/>
              <a:t>Материальную ответственность, </a:t>
            </a:r>
          </a:p>
          <a:p>
            <a:pPr lvl="1"/>
            <a:r>
              <a:rPr lang="ru-RU" dirty="0" smtClean="0"/>
              <a:t>Моральную   ответственность, </a:t>
            </a:r>
          </a:p>
          <a:p>
            <a:pPr lvl="1"/>
            <a:r>
              <a:rPr lang="ru-RU" dirty="0" smtClean="0"/>
              <a:t>Политическую ответственность</a:t>
            </a:r>
            <a:endParaRPr lang="ru-RU" dirty="0"/>
          </a:p>
          <a:p>
            <a:endParaRPr lang="ru-RU" dirty="0"/>
          </a:p>
          <a:p>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3068960"/>
            <a:ext cx="2664296"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16975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ПРЕСТУПЛЕНИЯ ПРОТИВ СЕМЬИ И НЕСОВЕРШЕННОЛЕТНИХ. </a:t>
            </a:r>
            <a:br>
              <a:rPr lang="ru-RU" sz="2000" dirty="0"/>
            </a:br>
            <a:r>
              <a:rPr lang="ru-RU" sz="2000" b="1" dirty="0"/>
              <a:t>Незаконное усыновление (удочерение) </a:t>
            </a:r>
          </a:p>
        </p:txBody>
      </p:sp>
      <p:sp>
        <p:nvSpPr>
          <p:cNvPr id="3" name="Объект 2"/>
          <p:cNvSpPr>
            <a:spLocks noGrp="1"/>
          </p:cNvSpPr>
          <p:nvPr>
            <p:ph sz="quarter" idx="1"/>
          </p:nvPr>
        </p:nvSpPr>
        <p:spPr/>
        <p:txBody>
          <a:bodyPr>
            <a:normAutofit/>
          </a:bodyPr>
          <a:lstStyle/>
          <a:p>
            <a:pPr algn="just"/>
            <a:r>
              <a:rPr lang="ru-RU" dirty="0" smtClean="0"/>
              <a:t>Незаконные </a:t>
            </a:r>
            <a:r>
              <a:rPr lang="ru-RU" dirty="0"/>
              <a:t>действия по усыновлению (удочерению) детей, передаче их под опеку (попечительство), на воспитание в приемные семьи, совершенные неоднократно или из корыстных побуждений, -</a:t>
            </a:r>
          </a:p>
          <a:p>
            <a:pPr lvl="1" algn="just"/>
            <a:r>
              <a:rPr lang="ru-RU" dirty="0"/>
              <a:t> </a:t>
            </a:r>
            <a:r>
              <a:rPr lang="ru-RU" dirty="0" smtClean="0"/>
              <a:t>наказываются </a:t>
            </a:r>
            <a:r>
              <a:rPr lang="ru-RU" dirty="0"/>
              <a:t>штрафом в размере до сорока тысяч рублей или в размере заработной платы или иного дохода осужденного за период до трех месяцев, </a:t>
            </a:r>
            <a:endParaRPr lang="ru-RU" dirty="0" smtClean="0"/>
          </a:p>
          <a:p>
            <a:pPr lvl="1" algn="just"/>
            <a:r>
              <a:rPr lang="ru-RU" dirty="0" smtClean="0"/>
              <a:t>либо </a:t>
            </a:r>
            <a:r>
              <a:rPr lang="ru-RU" dirty="0"/>
              <a:t>обязательными работами на срок до трехсот шестидесяти часов, </a:t>
            </a:r>
            <a:endParaRPr lang="ru-RU" dirty="0" smtClean="0"/>
          </a:p>
          <a:p>
            <a:pPr lvl="1" algn="just"/>
            <a:r>
              <a:rPr lang="ru-RU" dirty="0" smtClean="0"/>
              <a:t>либо </a:t>
            </a:r>
            <a:r>
              <a:rPr lang="ru-RU" dirty="0"/>
              <a:t>исправительными работами на срок до одного года, </a:t>
            </a:r>
            <a:endParaRPr lang="ru-RU" dirty="0" smtClean="0"/>
          </a:p>
          <a:p>
            <a:pPr lvl="1"/>
            <a:r>
              <a:rPr lang="ru-RU" dirty="0" smtClean="0"/>
              <a:t>либо </a:t>
            </a:r>
            <a:r>
              <a:rPr lang="ru-RU" dirty="0"/>
              <a:t>арестом на срок до шести месяцев. </a:t>
            </a:r>
          </a:p>
        </p:txBody>
      </p:sp>
    </p:spTree>
    <p:extLst>
      <p:ext uri="{BB962C8B-B14F-4D97-AF65-F5344CB8AC3E}">
        <p14:creationId xmlns:p14="http://schemas.microsoft.com/office/powerpoint/2010/main" val="31135363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ПРЕСТУПЛЕНИЯ ПРОТИВ СЕМЬИ И НЕСОВЕРШЕННОЛЕТНИХ. </a:t>
            </a:r>
            <a:br>
              <a:rPr lang="ru-RU" sz="2000" dirty="0"/>
            </a:br>
            <a:r>
              <a:rPr lang="ru-RU" sz="2000" b="1" dirty="0"/>
              <a:t>Разглашение тайны усыновления (удочерения) </a:t>
            </a:r>
          </a:p>
        </p:txBody>
      </p:sp>
      <p:sp>
        <p:nvSpPr>
          <p:cNvPr id="3" name="Объект 2"/>
          <p:cNvSpPr>
            <a:spLocks noGrp="1"/>
          </p:cNvSpPr>
          <p:nvPr>
            <p:ph sz="quarter" idx="1"/>
          </p:nvPr>
        </p:nvSpPr>
        <p:spPr/>
        <p:txBody>
          <a:bodyPr>
            <a:normAutofit fontScale="92500" lnSpcReduction="10000"/>
          </a:bodyPr>
          <a:lstStyle/>
          <a:p>
            <a:pPr algn="just"/>
            <a:r>
              <a:rPr lang="ru-RU" dirty="0" smtClean="0"/>
              <a:t>Разглашение </a:t>
            </a:r>
            <a:r>
              <a:rPr lang="ru-RU" dirty="0"/>
              <a:t>тайны усыновления (удочерения) вопреки воле усыновителя, совершенное лицом, обязанным хранить факт усыновления (удочерения) как служебную или профессиональную тайну, либо иным лицом из корыстных или иных низменных побуждений, -</a:t>
            </a:r>
          </a:p>
          <a:p>
            <a:pPr lvl="1" algn="just"/>
            <a:r>
              <a:rPr lang="ru-RU" dirty="0"/>
              <a:t> </a:t>
            </a:r>
            <a:r>
              <a:rPr lang="ru-RU" dirty="0" smtClean="0"/>
              <a:t>наказывается </a:t>
            </a:r>
            <a:r>
              <a:rPr lang="ru-RU" dirty="0"/>
              <a:t>штрафом в размере до восьмидесяти тысяч рублей или в размере заработной платы или иного дохода осужденного за период до шести месяцев, </a:t>
            </a:r>
            <a:endParaRPr lang="ru-RU" dirty="0" smtClean="0"/>
          </a:p>
          <a:p>
            <a:pPr lvl="1" algn="just"/>
            <a:r>
              <a:rPr lang="ru-RU" dirty="0" smtClean="0"/>
              <a:t>либо </a:t>
            </a:r>
            <a:r>
              <a:rPr lang="ru-RU" dirty="0"/>
              <a:t>обязательными работами на срок до трехсот шестидесяти часов, либо исправительными работами на срок до одного года, </a:t>
            </a:r>
            <a:endParaRPr lang="ru-RU" dirty="0" smtClean="0"/>
          </a:p>
          <a:p>
            <a:pPr lvl="1" algn="just"/>
            <a:r>
              <a:rPr lang="ru-RU" dirty="0" smtClean="0"/>
              <a:t>либо </a:t>
            </a:r>
            <a:r>
              <a:rPr lang="ru-RU" dirty="0"/>
              <a:t>арестом на срок до четырех месяцев с лишением права занимать определенные должности или заниматься определенной деятельностью на срок до трех лет или без такового. </a:t>
            </a:r>
          </a:p>
          <a:p>
            <a:endParaRPr lang="ru-RU" dirty="0" smtClean="0"/>
          </a:p>
          <a:p>
            <a:endParaRPr lang="ru-RU" dirty="0"/>
          </a:p>
          <a:p>
            <a:endParaRPr lang="ru-RU" dirty="0"/>
          </a:p>
        </p:txBody>
      </p:sp>
    </p:spTree>
    <p:extLst>
      <p:ext uri="{BB962C8B-B14F-4D97-AF65-F5344CB8AC3E}">
        <p14:creationId xmlns:p14="http://schemas.microsoft.com/office/powerpoint/2010/main" val="3632169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dirty="0"/>
              <a:t>ПРЕСТУПЛЕНИЯ ПРОТИВ СЕМЬИ И НЕСОВЕРШЕННОЛЕТНИХ. </a:t>
            </a:r>
            <a:br>
              <a:rPr lang="ru-RU" sz="1800" dirty="0"/>
            </a:br>
            <a:r>
              <a:rPr lang="ru-RU" sz="1800" b="1" dirty="0"/>
              <a:t>Злостное уклонение от уплаты средств на содержание детей или нетрудоспособных родителей </a:t>
            </a:r>
          </a:p>
        </p:txBody>
      </p:sp>
      <p:sp>
        <p:nvSpPr>
          <p:cNvPr id="3" name="Объект 2"/>
          <p:cNvSpPr>
            <a:spLocks noGrp="1"/>
          </p:cNvSpPr>
          <p:nvPr>
            <p:ph sz="quarter" idx="1"/>
          </p:nvPr>
        </p:nvSpPr>
        <p:spPr/>
        <p:txBody>
          <a:bodyPr>
            <a:normAutofit/>
          </a:bodyPr>
          <a:lstStyle/>
          <a:p>
            <a:endParaRPr lang="ru-RU" dirty="0"/>
          </a:p>
          <a:p>
            <a:pPr algn="just"/>
            <a:r>
              <a:rPr lang="ru-RU" dirty="0" smtClean="0"/>
              <a:t>1</a:t>
            </a:r>
            <a:r>
              <a:rPr lang="ru-RU" dirty="0"/>
              <a:t>. Злостное уклонение родителя от уплаты по решению суда средств на содержание несовершеннолетних детей, а равно нетрудоспособных детей, достигших восемнадцатилетнего возраста, -</a:t>
            </a:r>
          </a:p>
          <a:p>
            <a:pPr lvl="1" algn="just"/>
            <a:r>
              <a:rPr lang="ru-RU" dirty="0"/>
              <a:t> </a:t>
            </a:r>
            <a:r>
              <a:rPr lang="ru-RU" dirty="0" smtClean="0"/>
              <a:t>наказывается </a:t>
            </a:r>
            <a:r>
              <a:rPr lang="ru-RU" dirty="0"/>
              <a:t>исправительными работами на срок до одного года</a:t>
            </a:r>
            <a:r>
              <a:rPr lang="ru-RU" dirty="0" smtClean="0"/>
              <a:t>,</a:t>
            </a:r>
          </a:p>
          <a:p>
            <a:pPr lvl="1" algn="just"/>
            <a:r>
              <a:rPr lang="ru-RU" dirty="0" smtClean="0"/>
              <a:t> либо </a:t>
            </a:r>
            <a:r>
              <a:rPr lang="ru-RU" dirty="0"/>
              <a:t>принудительными работами на тот же срок, </a:t>
            </a:r>
            <a:endParaRPr lang="ru-RU" dirty="0" smtClean="0"/>
          </a:p>
          <a:p>
            <a:pPr lvl="1" algn="just"/>
            <a:r>
              <a:rPr lang="ru-RU" dirty="0" smtClean="0"/>
              <a:t>либо </a:t>
            </a:r>
            <a:r>
              <a:rPr lang="ru-RU" dirty="0"/>
              <a:t>арестом на срок до трех месяцев, либо лишением свободы на срок до одного года. </a:t>
            </a:r>
          </a:p>
          <a:p>
            <a:pPr marL="0" indent="0">
              <a:buNone/>
            </a:pPr>
            <a:endParaRPr lang="ru-RU" dirty="0"/>
          </a:p>
        </p:txBody>
      </p:sp>
    </p:spTree>
    <p:extLst>
      <p:ext uri="{BB962C8B-B14F-4D97-AF65-F5344CB8AC3E}">
        <p14:creationId xmlns:p14="http://schemas.microsoft.com/office/powerpoint/2010/main" val="1820479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Юридическая ответственность</a:t>
            </a:r>
            <a:endParaRPr lang="ru-RU" dirty="0"/>
          </a:p>
        </p:txBody>
      </p:sp>
      <p:sp>
        <p:nvSpPr>
          <p:cNvPr id="3" name="Объект 2"/>
          <p:cNvSpPr>
            <a:spLocks noGrp="1"/>
          </p:cNvSpPr>
          <p:nvPr>
            <p:ph sz="quarter" idx="1"/>
          </p:nvPr>
        </p:nvSpPr>
        <p:spPr>
          <a:xfrm>
            <a:off x="457200" y="1600200"/>
            <a:ext cx="3754760" cy="4997152"/>
          </a:xfrm>
        </p:spPr>
        <p:txBody>
          <a:bodyPr>
            <a:normAutofit fontScale="77500" lnSpcReduction="20000"/>
          </a:bodyPr>
          <a:lstStyle/>
          <a:p>
            <a:pPr algn="just"/>
            <a:r>
              <a:rPr lang="ru-RU" b="1" dirty="0" smtClean="0"/>
              <a:t>Юридическая ответственность </a:t>
            </a:r>
            <a:r>
              <a:rPr lang="ru-RU" dirty="0" smtClean="0"/>
              <a:t>-обязанность </a:t>
            </a:r>
            <a:r>
              <a:rPr lang="ru-RU" dirty="0"/>
              <a:t>лица испытывать на себе определенные решения государственно-властного характера, предусмотренные законом за совершение правонарушения</a:t>
            </a:r>
            <a:r>
              <a:rPr lang="ru-RU" dirty="0" smtClean="0"/>
              <a:t>.</a:t>
            </a:r>
            <a:r>
              <a:rPr lang="ru-RU" dirty="0"/>
              <a:t> </a:t>
            </a:r>
            <a:endParaRPr lang="ru-RU" dirty="0" smtClean="0"/>
          </a:p>
          <a:p>
            <a:pPr algn="just"/>
            <a:endParaRPr lang="ru-RU" dirty="0" smtClean="0"/>
          </a:p>
          <a:p>
            <a:pPr algn="just"/>
            <a:r>
              <a:rPr lang="ru-RU" dirty="0" smtClean="0"/>
              <a:t>Феномен </a:t>
            </a:r>
            <a:r>
              <a:rPr lang="ru-RU" dirty="0"/>
              <a:t>ответственности </a:t>
            </a:r>
            <a:r>
              <a:rPr lang="ru-RU" dirty="0" smtClean="0"/>
              <a:t>в юриспруденции мыслится </a:t>
            </a:r>
            <a:r>
              <a:rPr lang="ru-RU" dirty="0"/>
              <a:t>в плане наказуемости.</a:t>
            </a:r>
          </a:p>
          <a:p>
            <a:pPr algn="just"/>
            <a:endParaRPr lang="ru-RU" dirty="0" smtClean="0"/>
          </a:p>
          <a:p>
            <a:pPr algn="just"/>
            <a:r>
              <a:rPr lang="ru-RU" dirty="0" smtClean="0"/>
              <a:t>Виды </a:t>
            </a:r>
            <a:r>
              <a:rPr lang="ru-RU" dirty="0"/>
              <a:t>и меры юридической ответственности устанавливаются только государством. </a:t>
            </a:r>
          </a:p>
          <a:p>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484784"/>
            <a:ext cx="3960440"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0243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юридической ответственности</a:t>
            </a:r>
            <a:endParaRPr lang="ru-RU" dirty="0"/>
          </a:p>
        </p:txBody>
      </p:sp>
      <p:sp>
        <p:nvSpPr>
          <p:cNvPr id="3" name="Объект 2"/>
          <p:cNvSpPr>
            <a:spLocks noGrp="1"/>
          </p:cNvSpPr>
          <p:nvPr>
            <p:ph sz="quarter" idx="1"/>
          </p:nvPr>
        </p:nvSpPr>
        <p:spPr>
          <a:xfrm>
            <a:off x="3923928" y="1600200"/>
            <a:ext cx="4176464" cy="4873752"/>
          </a:xfrm>
        </p:spPr>
        <p:txBody>
          <a:bodyPr>
            <a:normAutofit/>
          </a:bodyPr>
          <a:lstStyle/>
          <a:p>
            <a:r>
              <a:rPr lang="ru-RU" dirty="0" smtClean="0"/>
              <a:t>Уголовная </a:t>
            </a:r>
          </a:p>
          <a:p>
            <a:endParaRPr lang="ru-RU" dirty="0" smtClean="0"/>
          </a:p>
          <a:p>
            <a:r>
              <a:rPr lang="ru-RU" dirty="0" smtClean="0"/>
              <a:t>Административная </a:t>
            </a:r>
          </a:p>
          <a:p>
            <a:endParaRPr lang="ru-RU" dirty="0" smtClean="0"/>
          </a:p>
          <a:p>
            <a:r>
              <a:rPr lang="ru-RU" dirty="0" smtClean="0"/>
              <a:t>Гражданско-правовая (включая семейно-правовую) </a:t>
            </a:r>
          </a:p>
          <a:p>
            <a:endParaRPr lang="ru-RU" dirty="0" smtClean="0"/>
          </a:p>
          <a:p>
            <a:r>
              <a:rPr lang="ru-RU" dirty="0" smtClean="0"/>
              <a:t>Дисциплинарная</a:t>
            </a:r>
          </a:p>
          <a:p>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463" y="1628800"/>
            <a:ext cx="3779465" cy="4896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6307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Цель юридической ответственности</a:t>
            </a:r>
            <a:endParaRPr lang="ru-RU" dirty="0"/>
          </a:p>
        </p:txBody>
      </p:sp>
      <p:sp>
        <p:nvSpPr>
          <p:cNvPr id="3" name="Объект 2"/>
          <p:cNvSpPr>
            <a:spLocks noGrp="1"/>
          </p:cNvSpPr>
          <p:nvPr>
            <p:ph sz="quarter" idx="1"/>
          </p:nvPr>
        </p:nvSpPr>
        <p:spPr>
          <a:xfrm>
            <a:off x="395536" y="1556792"/>
            <a:ext cx="7467600" cy="1080120"/>
          </a:xfrm>
        </p:spPr>
        <p:txBody>
          <a:bodyPr>
            <a:normAutofit/>
          </a:bodyPr>
          <a:lstStyle/>
          <a:p>
            <a:r>
              <a:rPr lang="ru-RU" dirty="0" smtClean="0"/>
              <a:t>защита </a:t>
            </a:r>
            <a:r>
              <a:rPr lang="ru-RU" dirty="0"/>
              <a:t>правопорядка и воспитание граждан в духе уважения к праву. </a:t>
            </a:r>
            <a:endParaRPr lang="ru-RU" dirty="0" smtClean="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348880"/>
            <a:ext cx="5688632"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577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Юридическая ответственность и обязанности</a:t>
            </a:r>
            <a:endParaRPr lang="ru-RU" dirty="0"/>
          </a:p>
        </p:txBody>
      </p:sp>
      <p:sp>
        <p:nvSpPr>
          <p:cNvPr id="3" name="Объект 2"/>
          <p:cNvSpPr>
            <a:spLocks noGrp="1"/>
          </p:cNvSpPr>
          <p:nvPr>
            <p:ph sz="quarter" idx="1"/>
          </p:nvPr>
        </p:nvSpPr>
        <p:spPr>
          <a:xfrm>
            <a:off x="4572000" y="1600200"/>
            <a:ext cx="3352800" cy="4873752"/>
          </a:xfrm>
        </p:spPr>
        <p:txBody>
          <a:bodyPr/>
          <a:lstStyle/>
          <a:p>
            <a:endParaRPr lang="ru-RU" dirty="0" smtClean="0"/>
          </a:p>
          <a:p>
            <a:r>
              <a:rPr lang="ru-RU" dirty="0" smtClean="0"/>
              <a:t>Юридическая ответственность тесно связана с обязанностями лица</a:t>
            </a:r>
          </a:p>
          <a:p>
            <a:endParaRPr lang="ru-RU" dirty="0" smtClean="0"/>
          </a:p>
          <a:p>
            <a:endParaRPr lang="ru-RU" dirty="0"/>
          </a:p>
          <a:p>
            <a:r>
              <a:rPr lang="ru-RU" dirty="0" smtClean="0"/>
              <a:t>Обязанность  - это мера должного поведения лица</a:t>
            </a:r>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132856"/>
            <a:ext cx="4104456" cy="4248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2901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Обязанности родителей в отношении детей в семейном законодательстве</a:t>
            </a:r>
            <a:endParaRPr lang="ru-RU" dirty="0"/>
          </a:p>
        </p:txBody>
      </p:sp>
      <p:sp>
        <p:nvSpPr>
          <p:cNvPr id="3" name="Объект 2"/>
          <p:cNvSpPr>
            <a:spLocks noGrp="1"/>
          </p:cNvSpPr>
          <p:nvPr>
            <p:ph sz="quarter" idx="1"/>
          </p:nvPr>
        </p:nvSpPr>
        <p:spPr>
          <a:xfrm>
            <a:off x="457200" y="1600200"/>
            <a:ext cx="5338936" cy="4997152"/>
          </a:xfrm>
        </p:spPr>
        <p:txBody>
          <a:bodyPr>
            <a:normAutofit fontScale="92500" lnSpcReduction="10000"/>
          </a:bodyPr>
          <a:lstStyle/>
          <a:p>
            <a:endParaRPr lang="ru-RU" dirty="0" smtClean="0"/>
          </a:p>
          <a:p>
            <a:pPr algn="just"/>
            <a:r>
              <a:rPr lang="ru-RU" dirty="0" smtClean="0"/>
              <a:t>Права несовершеннолетних корреспондируют</a:t>
            </a:r>
            <a:endParaRPr lang="ru-RU" dirty="0"/>
          </a:p>
          <a:p>
            <a:pPr marL="0" indent="0" algn="just">
              <a:buNone/>
            </a:pPr>
            <a:r>
              <a:rPr lang="ru-RU" dirty="0" smtClean="0"/>
              <a:t>к обязанностям родителей: </a:t>
            </a:r>
            <a:r>
              <a:rPr lang="ru-RU" b="1" dirty="0" smtClean="0"/>
              <a:t>родители обязаны создавать условия при которых ребенок имеет возможность реализовать свои права</a:t>
            </a:r>
            <a:r>
              <a:rPr lang="ru-RU" dirty="0" smtClean="0"/>
              <a:t>. </a:t>
            </a:r>
          </a:p>
          <a:p>
            <a:pPr marL="0" indent="0" algn="just">
              <a:buNone/>
            </a:pPr>
            <a:r>
              <a:rPr lang="ru-RU" dirty="0" smtClean="0"/>
              <a:t>Основные права несовершеннолетних закреплены:</a:t>
            </a:r>
          </a:p>
          <a:p>
            <a:pPr lvl="1" algn="just"/>
            <a:r>
              <a:rPr lang="ru-RU" dirty="0" smtClean="0"/>
              <a:t>Конвенция </a:t>
            </a:r>
            <a:r>
              <a:rPr lang="ru-RU" dirty="0"/>
              <a:t>ООН о правах </a:t>
            </a:r>
            <a:r>
              <a:rPr lang="ru-RU" dirty="0" smtClean="0"/>
              <a:t>ребенка</a:t>
            </a:r>
            <a:endParaRPr lang="ru-RU" dirty="0"/>
          </a:p>
          <a:p>
            <a:pPr lvl="1" algn="just"/>
            <a:r>
              <a:rPr lang="ru-RU" dirty="0"/>
              <a:t>Конституция Российской Федерации </a:t>
            </a:r>
            <a:endParaRPr lang="ru-RU" dirty="0" smtClean="0"/>
          </a:p>
          <a:p>
            <a:pPr lvl="1" algn="just"/>
            <a:r>
              <a:rPr lang="ru-RU" dirty="0" smtClean="0"/>
              <a:t>Семейный кодекс Российской Федерации</a:t>
            </a:r>
            <a:endParaRPr lang="ru-RU" dirty="0"/>
          </a:p>
          <a:p>
            <a:pPr marL="0" indent="0">
              <a:buNone/>
            </a:pPr>
            <a:endParaRPr lang="ru-RU"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1772816"/>
            <a:ext cx="2952328" cy="3888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83185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a:t>РЕБЕНКОМ ПРИЗНАЕТСЯ ЛИЦО, НЕ ДОСТИГШЕЕ ВОЗРАСТА ВОСЕМНАДЦАТИ ЛЕТ (</a:t>
            </a:r>
            <a:r>
              <a:rPr lang="ru-RU" sz="2400" b="1" dirty="0" smtClean="0"/>
              <a:t>СОВЕРШЕННОЛЕТИЯ</a:t>
            </a:r>
            <a:r>
              <a:rPr lang="ru-RU" sz="2400" b="1" dirty="0"/>
              <a:t>)</a:t>
            </a:r>
            <a:r>
              <a:rPr lang="ru-RU" sz="2400" dirty="0"/>
              <a:t/>
            </a:r>
            <a:br>
              <a:rPr lang="ru-RU" sz="2400" dirty="0"/>
            </a:br>
            <a:endParaRPr lang="ru-RU" sz="2400" dirty="0"/>
          </a:p>
        </p:txBody>
      </p:sp>
      <p:sp>
        <p:nvSpPr>
          <p:cNvPr id="3" name="Объект 2"/>
          <p:cNvSpPr>
            <a:spLocks noGrp="1"/>
          </p:cNvSpPr>
          <p:nvPr>
            <p:ph idx="1"/>
          </p:nvPr>
        </p:nvSpPr>
        <p:spPr>
          <a:xfrm>
            <a:off x="380022" y="1916832"/>
            <a:ext cx="8100178" cy="3819736"/>
          </a:xfrm>
        </p:spPr>
        <p:txBody>
          <a:bodyPr>
            <a:normAutofit fontScale="85000" lnSpcReduction="10000"/>
          </a:bodyPr>
          <a:lstStyle/>
          <a:p>
            <a:pPr marL="0" indent="0">
              <a:buNone/>
            </a:pPr>
            <a:r>
              <a:rPr lang="ru-RU" u="sng" dirty="0">
                <a:effectLst/>
              </a:rPr>
              <a:t>С рождения ребенок имеет права:</a:t>
            </a:r>
            <a:endParaRPr lang="ru-RU" dirty="0">
              <a:effectLst/>
            </a:endParaRPr>
          </a:p>
          <a:p>
            <a:pPr marL="0" indent="0">
              <a:buNone/>
            </a:pPr>
            <a:r>
              <a:rPr lang="ru-RU" dirty="0">
                <a:effectLst/>
              </a:rPr>
              <a:t>- </a:t>
            </a:r>
            <a:r>
              <a:rPr lang="ru-RU" b="1" dirty="0">
                <a:effectLst/>
              </a:rPr>
              <a:t>на имя, отчество, фамилию, </a:t>
            </a:r>
            <a:r>
              <a:rPr lang="ru-RU" dirty="0">
                <a:effectLst/>
              </a:rPr>
              <a:t>(ст. 58 Семейного Кодекса РФ);</a:t>
            </a:r>
          </a:p>
          <a:p>
            <a:pPr marL="0" indent="0">
              <a:buNone/>
            </a:pPr>
            <a:r>
              <a:rPr lang="ru-RU" dirty="0">
                <a:effectLst/>
              </a:rPr>
              <a:t>- на гражданство (</a:t>
            </a:r>
            <a:r>
              <a:rPr lang="ru-RU" dirty="0" smtClean="0">
                <a:effectLst/>
              </a:rPr>
              <a:t>ст. </a:t>
            </a:r>
            <a:r>
              <a:rPr lang="ru-RU" dirty="0">
                <a:effectLst/>
              </a:rPr>
              <a:t>6 Конституции РФ, ст. 12 Федерального Закона «О гражданстве Российской Федерации»);</a:t>
            </a:r>
          </a:p>
          <a:p>
            <a:pPr marL="0" indent="0">
              <a:buNone/>
            </a:pPr>
            <a:r>
              <a:rPr lang="ru-RU" dirty="0">
                <a:effectLst/>
              </a:rPr>
              <a:t>- </a:t>
            </a:r>
            <a:r>
              <a:rPr lang="ru-RU" b="1" dirty="0">
                <a:effectLst/>
              </a:rPr>
              <a:t>жить и воспитываться в семье </a:t>
            </a:r>
            <a:r>
              <a:rPr lang="ru-RU" dirty="0">
                <a:effectLst/>
              </a:rPr>
              <a:t>(ст. 54 СК РФ);</a:t>
            </a:r>
          </a:p>
          <a:p>
            <a:pPr marL="0" indent="0">
              <a:buNone/>
            </a:pPr>
            <a:r>
              <a:rPr lang="ru-RU" dirty="0">
                <a:effectLst/>
              </a:rPr>
              <a:t>- </a:t>
            </a:r>
            <a:r>
              <a:rPr lang="ru-RU" b="1" dirty="0">
                <a:effectLst/>
              </a:rPr>
              <a:t>на общение с обоими родителями и другими родственниками </a:t>
            </a:r>
            <a:r>
              <a:rPr lang="ru-RU" dirty="0">
                <a:effectLst/>
              </a:rPr>
              <a:t>(ст.55 СК РФ);</a:t>
            </a:r>
          </a:p>
          <a:p>
            <a:pPr marL="0" indent="0">
              <a:buNone/>
            </a:pPr>
            <a:r>
              <a:rPr lang="ru-RU" dirty="0">
                <a:effectLst/>
              </a:rPr>
              <a:t>- </a:t>
            </a:r>
            <a:r>
              <a:rPr lang="ru-RU" b="1" dirty="0">
                <a:effectLst/>
              </a:rPr>
              <a:t>на защиту </a:t>
            </a:r>
            <a:r>
              <a:rPr lang="ru-RU" dirty="0">
                <a:effectLst/>
              </a:rPr>
              <a:t>(ст. 56 СК РФ);</a:t>
            </a:r>
          </a:p>
          <a:p>
            <a:pPr marL="0" indent="0">
              <a:buNone/>
            </a:pPr>
            <a:r>
              <a:rPr lang="ru-RU" dirty="0">
                <a:effectLst/>
              </a:rPr>
              <a:t>- </a:t>
            </a:r>
            <a:r>
              <a:rPr lang="ru-RU" b="1" dirty="0">
                <a:effectLst/>
              </a:rPr>
              <a:t>получение содержания от своих родителей и других членов семьи</a:t>
            </a:r>
            <a:r>
              <a:rPr lang="ru-RU" dirty="0">
                <a:effectLst/>
              </a:rPr>
              <a:t> (ст. 60 СК РФ). </a:t>
            </a:r>
          </a:p>
          <a:p>
            <a:pPr marL="0" indent="0">
              <a:buNone/>
            </a:pPr>
            <a:r>
              <a:rPr lang="ru-RU" dirty="0">
                <a:effectLst/>
              </a:rPr>
              <a:t> </a:t>
            </a:r>
          </a:p>
          <a:p>
            <a:endParaRPr lang="ru-RU" dirty="0"/>
          </a:p>
        </p:txBody>
      </p:sp>
      <p:pic>
        <p:nvPicPr>
          <p:cNvPr id="4098" name="Picture 2" descr="C:\Users\Анна\Pictures\129423_506x28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6660" y="4927476"/>
            <a:ext cx="4916614" cy="1930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70490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326</TotalTime>
  <Words>2644</Words>
  <Application>Microsoft Office PowerPoint</Application>
  <PresentationFormat>Экран (4:3)</PresentationFormat>
  <Paragraphs>220</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Эркер</vt:lpstr>
      <vt:lpstr>Ответственность родителей или иных законных представителей</vt:lpstr>
      <vt:lpstr>Что такое «Ответственность»</vt:lpstr>
      <vt:lpstr>Виды ответственности</vt:lpstr>
      <vt:lpstr>Юридическая ответственность</vt:lpstr>
      <vt:lpstr>Виды юридической ответственности</vt:lpstr>
      <vt:lpstr>Цель юридической ответственности</vt:lpstr>
      <vt:lpstr>Юридическая ответственность и обязанности</vt:lpstr>
      <vt:lpstr>Обязанности родителей в отношении детей в семейном законодательстве</vt:lpstr>
      <vt:lpstr>РЕБЕНКОМ ПРИЗНАЕТСЯ ЛИЦО, НЕ ДОСТИГШЕЕ ВОЗРАСТА ВОСЕМНАДЦАТИ ЛЕТ (СОВЕРШЕННОЛЕТИЯ) </vt:lpstr>
      <vt:lpstr>С 6 лет добавляются:  </vt:lpstr>
      <vt:lpstr>С 8 лет добавляются:  </vt:lpstr>
      <vt:lpstr>С 10 лет добавляются:  </vt:lpstr>
      <vt:lpstr>С 14 лет добавляются </vt:lpstr>
      <vt:lpstr>С 15 лет добавляются:  </vt:lpstr>
      <vt:lpstr>С 17 лет добавляются:  </vt:lpstr>
      <vt:lpstr>Родители – законные представители</vt:lpstr>
      <vt:lpstr>обязанности родителей </vt:lpstr>
      <vt:lpstr>Обеспечение интересов детей должно – предмет основной заботы их родителей. </vt:lpstr>
      <vt:lpstr>  Административная ответственность родителей, иных законных представителей</vt:lpstr>
      <vt:lpstr>Гражданско-правовая (семейно-правовая) ответственность родителей (законных представителей). </vt:lpstr>
      <vt:lpstr>Лишение родительских прав </vt:lpstr>
      <vt:lpstr>Последствия лишения родительских прав </vt:lpstr>
      <vt:lpstr>Ограничение родительских прав </vt:lpstr>
      <vt:lpstr>Последствия ограничения родительских прав </vt:lpstr>
      <vt:lpstr>Уголовная ответственность родителей (законных представителей) </vt:lpstr>
      <vt:lpstr>ПРЕСТУПЛЕНИЯ ПРОТИВ СЕМЬИ И НЕСОВЕРШЕННОЛЕТНИХ.  Вовлечение несовершеннолетнего в совершение преступления </vt:lpstr>
      <vt:lpstr>ПРЕСТУПЛЕНИЯ ПРОТИВ СЕМЬИ И НЕСОВЕРШЕННОЛЕТНИХ.  Вовлечение несовершеннолетнего в совершение антиобщественных действий</vt:lpstr>
      <vt:lpstr>ПРЕСТУПЛЕНИЯ ПРОТИВ СЕМЬИ И НЕСОВЕРШЕННОЛЕТНИХ.  Розничная продажа несовершеннолетним алкогольной продукции</vt:lpstr>
      <vt:lpstr>ПРЕСТУПЛЕНИЯ ПРОТИВ СЕМЬИ И НЕСОВЕРШЕННОЛЕТНИХ.  Подмена ребенка</vt:lpstr>
      <vt:lpstr>ПРЕСТУПЛЕНИЯ ПРОТИВ СЕМЬИ И НЕСОВЕРШЕННОЛЕТНИХ.  Незаконное усыновление (удочерение) </vt:lpstr>
      <vt:lpstr>ПРЕСТУПЛЕНИЯ ПРОТИВ СЕМЬИ И НЕСОВЕРШЕННОЛЕТНИХ.  Разглашение тайны усыновления (удочерения) </vt:lpstr>
      <vt:lpstr>ПРЕСТУПЛЕНИЯ ПРОТИВ СЕМЬИ И НЕСОВЕРШЕННОЛЕТНИХ.  Злостное уклонение от уплаты средств на содержание детей или нетрудоспособных родителей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Родительская ответственность</dc:title>
  <cp:lastModifiedBy>Хворостяная Наталья Федоровна</cp:lastModifiedBy>
  <cp:revision>19</cp:revision>
  <dcterms:modified xsi:type="dcterms:W3CDTF">2013-10-16T03:02:56Z</dcterms:modified>
</cp:coreProperties>
</file>